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2" r:id="rId1"/>
  </p:sldMasterIdLst>
  <p:notesMasterIdLst>
    <p:notesMasterId r:id="rId34"/>
  </p:notesMasterIdLst>
  <p:handoutMasterIdLst>
    <p:handoutMasterId r:id="rId35"/>
  </p:handoutMasterIdLst>
  <p:sldIdLst>
    <p:sldId id="285" r:id="rId2"/>
    <p:sldId id="286" r:id="rId3"/>
    <p:sldId id="290" r:id="rId4"/>
    <p:sldId id="287" r:id="rId5"/>
    <p:sldId id="321" r:id="rId6"/>
    <p:sldId id="288" r:id="rId7"/>
    <p:sldId id="307" r:id="rId8"/>
    <p:sldId id="289" r:id="rId9"/>
    <p:sldId id="296" r:id="rId10"/>
    <p:sldId id="325" r:id="rId11"/>
    <p:sldId id="310" r:id="rId12"/>
    <p:sldId id="311" r:id="rId13"/>
    <p:sldId id="315" r:id="rId14"/>
    <p:sldId id="322" r:id="rId15"/>
    <p:sldId id="308" r:id="rId16"/>
    <p:sldId id="317" r:id="rId17"/>
    <p:sldId id="281" r:id="rId18"/>
    <p:sldId id="316" r:id="rId19"/>
    <p:sldId id="318" r:id="rId20"/>
    <p:sldId id="323" r:id="rId21"/>
    <p:sldId id="309" r:id="rId22"/>
    <p:sldId id="284" r:id="rId23"/>
    <p:sldId id="324" r:id="rId24"/>
    <p:sldId id="297" r:id="rId25"/>
    <p:sldId id="298" r:id="rId26"/>
    <p:sldId id="305" r:id="rId27"/>
    <p:sldId id="306" r:id="rId28"/>
    <p:sldId id="326" r:id="rId29"/>
    <p:sldId id="327" r:id="rId30"/>
    <p:sldId id="320" r:id="rId31"/>
    <p:sldId id="319" r:id="rId32"/>
    <p:sldId id="328" r:id="rId33"/>
  </p:sldIdLst>
  <p:sldSz cx="12192000" cy="6858000"/>
  <p:notesSz cx="6858000" cy="9144000"/>
  <p:defaultTextStyle>
    <a:defPPr>
      <a:defRPr lang="en-AU"/>
    </a:defPPr>
    <a:lvl1pPr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85" autoAdjust="0"/>
    <p:restoredTop sz="72687" autoAdjust="0"/>
  </p:normalViewPr>
  <p:slideViewPr>
    <p:cSldViewPr>
      <p:cViewPr varScale="1">
        <p:scale>
          <a:sx n="89" d="100"/>
          <a:sy n="89" d="100"/>
        </p:scale>
        <p:origin x="3144" y="7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p:scale>
          <a:sx n="100" d="100"/>
          <a:sy n="100" d="100"/>
        </p:scale>
        <p:origin x="-2296" y="-88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4979EE-A343-4B28-9FC0-57AE1CD8E1FE}"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4FF30B46-515B-48AF-B942-4E756253D3E8}">
      <dgm:prSet/>
      <dgm:spPr/>
      <dgm:t>
        <a:bodyPr/>
        <a:lstStyle/>
        <a:p>
          <a:r>
            <a:rPr lang="it-IT" b="1" i="1"/>
            <a:t>6 ECTS (4 Theory + 2 Lab = 32+24 hours)</a:t>
          </a:r>
          <a:endParaRPr lang="en-US"/>
        </a:p>
      </dgm:t>
    </dgm:pt>
    <dgm:pt modelId="{89293BEF-A119-4B1C-B5F3-2B72D4F1F00A}" type="parTrans" cxnId="{84959940-1729-4345-80D5-13969B6C4F3F}">
      <dgm:prSet/>
      <dgm:spPr/>
      <dgm:t>
        <a:bodyPr/>
        <a:lstStyle/>
        <a:p>
          <a:endParaRPr lang="en-US"/>
        </a:p>
      </dgm:t>
    </dgm:pt>
    <dgm:pt modelId="{32C1FA17-C09B-4E81-AA3B-328FBFA4D235}" type="sibTrans" cxnId="{84959940-1729-4345-80D5-13969B6C4F3F}">
      <dgm:prSet/>
      <dgm:spPr/>
      <dgm:t>
        <a:bodyPr/>
        <a:lstStyle/>
        <a:p>
          <a:endParaRPr lang="en-US"/>
        </a:p>
      </dgm:t>
    </dgm:pt>
    <dgm:pt modelId="{F2449B53-AD7F-4E6E-B6BD-85BC83E83944}">
      <dgm:prSet/>
      <dgm:spPr/>
      <dgm:t>
        <a:bodyPr/>
        <a:lstStyle/>
        <a:p>
          <a:r>
            <a:rPr lang="it-IT" b="1" i="1"/>
            <a:t>Suggested material:</a:t>
          </a:r>
          <a:endParaRPr lang="en-US"/>
        </a:p>
      </dgm:t>
    </dgm:pt>
    <dgm:pt modelId="{E8949B12-875F-4A88-9D73-777FC3B0BBA4}" type="parTrans" cxnId="{FB6C92EE-2D17-4E77-8269-5E6FF9500B80}">
      <dgm:prSet/>
      <dgm:spPr/>
      <dgm:t>
        <a:bodyPr/>
        <a:lstStyle/>
        <a:p>
          <a:endParaRPr lang="en-US"/>
        </a:p>
      </dgm:t>
    </dgm:pt>
    <dgm:pt modelId="{67085C1A-B2E6-47A7-814A-1202EA121D3F}" type="sibTrans" cxnId="{FB6C92EE-2D17-4E77-8269-5E6FF9500B80}">
      <dgm:prSet/>
      <dgm:spPr/>
      <dgm:t>
        <a:bodyPr/>
        <a:lstStyle/>
        <a:p>
          <a:endParaRPr lang="en-US"/>
        </a:p>
      </dgm:t>
    </dgm:pt>
    <dgm:pt modelId="{B1717A87-9D30-47B9-9EFB-701D0BEC2243}">
      <dgm:prSet/>
      <dgm:spPr/>
      <dgm:t>
        <a:bodyPr/>
        <a:lstStyle/>
        <a:p>
          <a:r>
            <a:rPr lang="en-GB" dirty="0"/>
            <a:t>-W. Stallings, </a:t>
          </a:r>
          <a:r>
            <a:rPr lang="en-GB" i="1" dirty="0"/>
            <a:t>Cryptography and Network Security, 7</a:t>
          </a:r>
          <a:r>
            <a:rPr lang="en-GB" i="1" baseline="30000" dirty="0"/>
            <a:t>th</a:t>
          </a:r>
          <a:r>
            <a:rPr lang="en-GB" i="1" dirty="0"/>
            <a:t> – 8</a:t>
          </a:r>
          <a:r>
            <a:rPr lang="en-GB" i="1" baseline="30000" dirty="0"/>
            <a:t>th</a:t>
          </a:r>
          <a:r>
            <a:rPr lang="en-GB" i="1" dirty="0"/>
            <a:t> edition</a:t>
          </a:r>
          <a:endParaRPr lang="en-US" dirty="0"/>
        </a:p>
      </dgm:t>
    </dgm:pt>
    <dgm:pt modelId="{92DF112A-8B52-45C2-892C-DCAE83C9DFFE}" type="parTrans" cxnId="{26E4385B-015F-4D73-9595-6C9DA1782309}">
      <dgm:prSet/>
      <dgm:spPr/>
      <dgm:t>
        <a:bodyPr/>
        <a:lstStyle/>
        <a:p>
          <a:endParaRPr lang="en-US"/>
        </a:p>
      </dgm:t>
    </dgm:pt>
    <dgm:pt modelId="{0A12E4F6-8A80-488A-A329-9B2F30ADDA2C}" type="sibTrans" cxnId="{26E4385B-015F-4D73-9595-6C9DA1782309}">
      <dgm:prSet/>
      <dgm:spPr/>
      <dgm:t>
        <a:bodyPr/>
        <a:lstStyle/>
        <a:p>
          <a:endParaRPr lang="en-US"/>
        </a:p>
      </dgm:t>
    </dgm:pt>
    <dgm:pt modelId="{6CE8535F-21A7-4813-AFAD-D64554955BA9}">
      <dgm:prSet/>
      <dgm:spPr/>
      <dgm:t>
        <a:bodyPr/>
        <a:lstStyle/>
        <a:p>
          <a:r>
            <a:rPr lang="en-US" dirty="0"/>
            <a:t>-W. Stallings, Computer Security: Principles and Practice (4</a:t>
          </a:r>
          <a:r>
            <a:rPr lang="en-US" baseline="30000" dirty="0"/>
            <a:t>th</a:t>
          </a:r>
          <a:r>
            <a:rPr lang="en-US" dirty="0"/>
            <a:t> ed.)</a:t>
          </a:r>
        </a:p>
      </dgm:t>
    </dgm:pt>
    <dgm:pt modelId="{4243B3D0-3201-4FB7-84CC-5F2BB003263F}" type="parTrans" cxnId="{9D6B24BB-A544-4AA9-A4E0-223F2022F315}">
      <dgm:prSet/>
      <dgm:spPr/>
      <dgm:t>
        <a:bodyPr/>
        <a:lstStyle/>
        <a:p>
          <a:endParaRPr lang="en-US"/>
        </a:p>
      </dgm:t>
    </dgm:pt>
    <dgm:pt modelId="{C2D3AAD7-3465-437F-985E-B2EB08620481}" type="sibTrans" cxnId="{9D6B24BB-A544-4AA9-A4E0-223F2022F315}">
      <dgm:prSet/>
      <dgm:spPr/>
      <dgm:t>
        <a:bodyPr/>
        <a:lstStyle/>
        <a:p>
          <a:endParaRPr lang="en-US"/>
        </a:p>
      </dgm:t>
    </dgm:pt>
    <dgm:pt modelId="{FC473A60-ACC2-4A05-B52C-0F05B9AE441D}">
      <dgm:prSet/>
      <dgm:spPr/>
      <dgm:t>
        <a:bodyPr/>
        <a:lstStyle/>
        <a:p>
          <a:r>
            <a:rPr lang="it-IT" b="1" dirty="0"/>
            <a:t>-Online </a:t>
          </a:r>
          <a:r>
            <a:rPr lang="it-IT" b="1" dirty="0" err="1"/>
            <a:t>material</a:t>
          </a:r>
          <a:endParaRPr lang="en-US" dirty="0"/>
        </a:p>
      </dgm:t>
    </dgm:pt>
    <dgm:pt modelId="{0C918DAA-23B4-4DEA-8AF6-3519D545912D}" type="parTrans" cxnId="{1AC27C25-A31B-43CB-A960-87056EB6BA4A}">
      <dgm:prSet/>
      <dgm:spPr/>
      <dgm:t>
        <a:bodyPr/>
        <a:lstStyle/>
        <a:p>
          <a:endParaRPr lang="en-US"/>
        </a:p>
      </dgm:t>
    </dgm:pt>
    <dgm:pt modelId="{3F4FD00D-5A82-44CD-A476-311A3B867B8F}" type="sibTrans" cxnId="{1AC27C25-A31B-43CB-A960-87056EB6BA4A}">
      <dgm:prSet/>
      <dgm:spPr/>
      <dgm:t>
        <a:bodyPr/>
        <a:lstStyle/>
        <a:p>
          <a:endParaRPr lang="en-US"/>
        </a:p>
      </dgm:t>
    </dgm:pt>
    <dgm:pt modelId="{F56AA158-3E2C-4C85-8867-5492A70DD392}">
      <dgm:prSet/>
      <dgm:spPr/>
      <dgm:t>
        <a:bodyPr/>
        <a:lstStyle/>
        <a:p>
          <a:r>
            <a:rPr lang="en-GB" i="1"/>
            <a:t>Required skills:</a:t>
          </a:r>
          <a:endParaRPr lang="en-US"/>
        </a:p>
      </dgm:t>
    </dgm:pt>
    <dgm:pt modelId="{3BBC5F99-80B9-4514-8A84-AAF48881AAB8}" type="parTrans" cxnId="{811B3E76-7DBE-4B16-8698-34E924A0DCEC}">
      <dgm:prSet/>
      <dgm:spPr/>
      <dgm:t>
        <a:bodyPr/>
        <a:lstStyle/>
        <a:p>
          <a:endParaRPr lang="en-US"/>
        </a:p>
      </dgm:t>
    </dgm:pt>
    <dgm:pt modelId="{B3021511-603A-4819-9C98-BF54B3B74AB7}" type="sibTrans" cxnId="{811B3E76-7DBE-4B16-8698-34E924A0DCEC}">
      <dgm:prSet/>
      <dgm:spPr/>
      <dgm:t>
        <a:bodyPr/>
        <a:lstStyle/>
        <a:p>
          <a:endParaRPr lang="en-US"/>
        </a:p>
      </dgm:t>
    </dgm:pt>
    <dgm:pt modelId="{803F5FE8-2F39-49D9-AD62-C4FFED516A44}">
      <dgm:prSet/>
      <dgm:spPr/>
      <dgm:t>
        <a:bodyPr/>
        <a:lstStyle/>
        <a:p>
          <a:r>
            <a:rPr lang="en-GB" b="1" i="1" dirty="0"/>
            <a:t>Operating Systems, Computer Networks</a:t>
          </a:r>
          <a:r>
            <a:rPr lang="en-GB" i="1" dirty="0"/>
            <a:t>, </a:t>
          </a:r>
          <a:r>
            <a:rPr lang="en-GB" dirty="0"/>
            <a:t>Databases, Web Information Systems, Scripting and programming</a:t>
          </a:r>
          <a:endParaRPr lang="en-US" dirty="0"/>
        </a:p>
      </dgm:t>
    </dgm:pt>
    <dgm:pt modelId="{25FA10D5-2583-4FCC-A0F4-7CF90C20201F}" type="parTrans" cxnId="{3A081638-FCA3-43B4-822E-046386A70401}">
      <dgm:prSet/>
      <dgm:spPr/>
      <dgm:t>
        <a:bodyPr/>
        <a:lstStyle/>
        <a:p>
          <a:endParaRPr lang="en-US"/>
        </a:p>
      </dgm:t>
    </dgm:pt>
    <dgm:pt modelId="{76C6D0FF-5553-420C-9E00-CA29EE06DE7B}" type="sibTrans" cxnId="{3A081638-FCA3-43B4-822E-046386A70401}">
      <dgm:prSet/>
      <dgm:spPr/>
      <dgm:t>
        <a:bodyPr/>
        <a:lstStyle/>
        <a:p>
          <a:endParaRPr lang="en-US"/>
        </a:p>
      </dgm:t>
    </dgm:pt>
    <dgm:pt modelId="{598361B5-22A9-4EE1-86CD-8E092B795D45}">
      <dgm:prSet/>
      <dgm:spPr/>
      <dgm:t>
        <a:bodyPr/>
        <a:lstStyle/>
        <a:p>
          <a:r>
            <a:rPr lang="en-GB" i="1"/>
            <a:t>In other words, a bachelor degree in Computer Science</a:t>
          </a:r>
          <a:endParaRPr lang="en-US"/>
        </a:p>
      </dgm:t>
    </dgm:pt>
    <dgm:pt modelId="{3B3B2086-6C80-4236-9FE6-68630D431FDE}" type="parTrans" cxnId="{F80C3358-3BEF-4E9E-B187-6A52A48AD590}">
      <dgm:prSet/>
      <dgm:spPr/>
      <dgm:t>
        <a:bodyPr/>
        <a:lstStyle/>
        <a:p>
          <a:endParaRPr lang="en-US"/>
        </a:p>
      </dgm:t>
    </dgm:pt>
    <dgm:pt modelId="{B30596E2-982A-4E26-94E0-DC31F65E6A24}" type="sibTrans" cxnId="{F80C3358-3BEF-4E9E-B187-6A52A48AD590}">
      <dgm:prSet/>
      <dgm:spPr/>
      <dgm:t>
        <a:bodyPr/>
        <a:lstStyle/>
        <a:p>
          <a:endParaRPr lang="en-US"/>
        </a:p>
      </dgm:t>
    </dgm:pt>
    <dgm:pt modelId="{4F9AE281-FFF0-49B7-9352-188252AFB682}" type="pres">
      <dgm:prSet presAssocID="{F94979EE-A343-4B28-9FC0-57AE1CD8E1FE}" presName="root" presStyleCnt="0">
        <dgm:presLayoutVars>
          <dgm:dir/>
          <dgm:resizeHandles val="exact"/>
        </dgm:presLayoutVars>
      </dgm:prSet>
      <dgm:spPr/>
    </dgm:pt>
    <dgm:pt modelId="{15FED3EC-AC05-4BBE-A8F6-07A5C851C323}" type="pres">
      <dgm:prSet presAssocID="{4FF30B46-515B-48AF-B942-4E756253D3E8}" presName="compNode" presStyleCnt="0"/>
      <dgm:spPr/>
    </dgm:pt>
    <dgm:pt modelId="{A8CB3357-4DD5-432B-AFE5-E9CFAE20C757}" type="pres">
      <dgm:prSet presAssocID="{4FF30B46-515B-48AF-B942-4E756253D3E8}" presName="bgRect" presStyleLbl="bgShp" presStyleIdx="0" presStyleCnt="3"/>
      <dgm:spPr/>
    </dgm:pt>
    <dgm:pt modelId="{DEC76A6E-EC80-49E1-B265-460D9CEFB9FD}" type="pres">
      <dgm:prSet presAssocID="{4FF30B46-515B-48AF-B942-4E756253D3E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at"/>
        </a:ext>
      </dgm:extLst>
    </dgm:pt>
    <dgm:pt modelId="{97A939D3-FB5E-49AC-8E75-58802285A0BC}" type="pres">
      <dgm:prSet presAssocID="{4FF30B46-515B-48AF-B942-4E756253D3E8}" presName="spaceRect" presStyleCnt="0"/>
      <dgm:spPr/>
    </dgm:pt>
    <dgm:pt modelId="{E1641667-BE28-497A-9A60-8A1554B8BB86}" type="pres">
      <dgm:prSet presAssocID="{4FF30B46-515B-48AF-B942-4E756253D3E8}" presName="parTx" presStyleLbl="revTx" presStyleIdx="0" presStyleCnt="5">
        <dgm:presLayoutVars>
          <dgm:chMax val="0"/>
          <dgm:chPref val="0"/>
        </dgm:presLayoutVars>
      </dgm:prSet>
      <dgm:spPr/>
    </dgm:pt>
    <dgm:pt modelId="{34F723A0-C348-429D-89E0-EF9A48F5195C}" type="pres">
      <dgm:prSet presAssocID="{32C1FA17-C09B-4E81-AA3B-328FBFA4D235}" presName="sibTrans" presStyleCnt="0"/>
      <dgm:spPr/>
    </dgm:pt>
    <dgm:pt modelId="{1979F044-F777-4414-8F34-4D1DBC72404A}" type="pres">
      <dgm:prSet presAssocID="{F2449B53-AD7F-4E6E-B6BD-85BC83E83944}" presName="compNode" presStyleCnt="0"/>
      <dgm:spPr/>
    </dgm:pt>
    <dgm:pt modelId="{6EF8AC5E-7A08-4908-A2FE-B4D29172D176}" type="pres">
      <dgm:prSet presAssocID="{F2449B53-AD7F-4E6E-B6BD-85BC83E83944}" presName="bgRect" presStyleLbl="bgShp" presStyleIdx="1" presStyleCnt="3"/>
      <dgm:spPr/>
    </dgm:pt>
    <dgm:pt modelId="{772DADB7-7183-4CE8-9F20-478A95274F71}" type="pres">
      <dgm:prSet presAssocID="{F2449B53-AD7F-4E6E-B6BD-85BC83E8394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Key"/>
        </a:ext>
      </dgm:extLst>
    </dgm:pt>
    <dgm:pt modelId="{28212367-2575-43A4-9B66-F14CA8979AB2}" type="pres">
      <dgm:prSet presAssocID="{F2449B53-AD7F-4E6E-B6BD-85BC83E83944}" presName="spaceRect" presStyleCnt="0"/>
      <dgm:spPr/>
    </dgm:pt>
    <dgm:pt modelId="{B1ABD863-BDA8-4727-827E-4763CB223EE9}" type="pres">
      <dgm:prSet presAssocID="{F2449B53-AD7F-4E6E-B6BD-85BC83E83944}" presName="parTx" presStyleLbl="revTx" presStyleIdx="1" presStyleCnt="5">
        <dgm:presLayoutVars>
          <dgm:chMax val="0"/>
          <dgm:chPref val="0"/>
        </dgm:presLayoutVars>
      </dgm:prSet>
      <dgm:spPr/>
    </dgm:pt>
    <dgm:pt modelId="{25D5AD08-2CD2-477E-AA2C-B8C91FF3F437}" type="pres">
      <dgm:prSet presAssocID="{F2449B53-AD7F-4E6E-B6BD-85BC83E83944}" presName="desTx" presStyleLbl="revTx" presStyleIdx="2" presStyleCnt="5">
        <dgm:presLayoutVars/>
      </dgm:prSet>
      <dgm:spPr/>
    </dgm:pt>
    <dgm:pt modelId="{623BEDAB-0EE8-4D07-9A70-B72DF6793024}" type="pres">
      <dgm:prSet presAssocID="{67085C1A-B2E6-47A7-814A-1202EA121D3F}" presName="sibTrans" presStyleCnt="0"/>
      <dgm:spPr/>
    </dgm:pt>
    <dgm:pt modelId="{E9CCC69B-F84B-4B99-8466-909E33F65FFB}" type="pres">
      <dgm:prSet presAssocID="{F56AA158-3E2C-4C85-8867-5492A70DD392}" presName="compNode" presStyleCnt="0"/>
      <dgm:spPr/>
    </dgm:pt>
    <dgm:pt modelId="{36432EF6-D733-4859-9E04-F30EA3B51EF1}" type="pres">
      <dgm:prSet presAssocID="{F56AA158-3E2C-4C85-8867-5492A70DD392}" presName="bgRect" presStyleLbl="bgShp" presStyleIdx="2" presStyleCnt="3"/>
      <dgm:spPr/>
    </dgm:pt>
    <dgm:pt modelId="{880A38CD-77D5-4AA1-8893-9A14B962DB35}" type="pres">
      <dgm:prSet presAssocID="{F56AA158-3E2C-4C85-8867-5492A70DD3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1C567CC2-AFA0-4321-9A29-DD8F3F0F2143}" type="pres">
      <dgm:prSet presAssocID="{F56AA158-3E2C-4C85-8867-5492A70DD392}" presName="spaceRect" presStyleCnt="0"/>
      <dgm:spPr/>
    </dgm:pt>
    <dgm:pt modelId="{3DBB033C-13AE-4A9E-88B8-8532276F612E}" type="pres">
      <dgm:prSet presAssocID="{F56AA158-3E2C-4C85-8867-5492A70DD392}" presName="parTx" presStyleLbl="revTx" presStyleIdx="3" presStyleCnt="5">
        <dgm:presLayoutVars>
          <dgm:chMax val="0"/>
          <dgm:chPref val="0"/>
        </dgm:presLayoutVars>
      </dgm:prSet>
      <dgm:spPr/>
    </dgm:pt>
    <dgm:pt modelId="{A7AD606D-6CD9-4A31-B46D-40A2404DA3C3}" type="pres">
      <dgm:prSet presAssocID="{F56AA158-3E2C-4C85-8867-5492A70DD392}" presName="desTx" presStyleLbl="revTx" presStyleIdx="4" presStyleCnt="5">
        <dgm:presLayoutVars/>
      </dgm:prSet>
      <dgm:spPr/>
    </dgm:pt>
  </dgm:ptLst>
  <dgm:cxnLst>
    <dgm:cxn modelId="{B9952205-CC9D-4A59-8C20-64D33E4D2C5E}" type="presOf" srcId="{FC473A60-ACC2-4A05-B52C-0F05B9AE441D}" destId="{25D5AD08-2CD2-477E-AA2C-B8C91FF3F437}" srcOrd="0" destOrd="2" presId="urn:microsoft.com/office/officeart/2018/2/layout/IconVerticalSolidList"/>
    <dgm:cxn modelId="{E273F224-528C-49D9-A489-3611082A044B}" type="presOf" srcId="{F94979EE-A343-4B28-9FC0-57AE1CD8E1FE}" destId="{4F9AE281-FFF0-49B7-9352-188252AFB682}" srcOrd="0" destOrd="0" presId="urn:microsoft.com/office/officeart/2018/2/layout/IconVerticalSolidList"/>
    <dgm:cxn modelId="{1AC27C25-A31B-43CB-A960-87056EB6BA4A}" srcId="{F2449B53-AD7F-4E6E-B6BD-85BC83E83944}" destId="{FC473A60-ACC2-4A05-B52C-0F05B9AE441D}" srcOrd="2" destOrd="0" parTransId="{0C918DAA-23B4-4DEA-8AF6-3519D545912D}" sibTransId="{3F4FD00D-5A82-44CD-A476-311A3B867B8F}"/>
    <dgm:cxn modelId="{131EB926-17F2-481B-80FD-3667501C30D2}" type="presOf" srcId="{803F5FE8-2F39-49D9-AD62-C4FFED516A44}" destId="{A7AD606D-6CD9-4A31-B46D-40A2404DA3C3}" srcOrd="0" destOrd="0" presId="urn:microsoft.com/office/officeart/2018/2/layout/IconVerticalSolidList"/>
    <dgm:cxn modelId="{3A081638-FCA3-43B4-822E-046386A70401}" srcId="{F56AA158-3E2C-4C85-8867-5492A70DD392}" destId="{803F5FE8-2F39-49D9-AD62-C4FFED516A44}" srcOrd="0" destOrd="0" parTransId="{25FA10D5-2583-4FCC-A0F4-7CF90C20201F}" sibTransId="{76C6D0FF-5553-420C-9E00-CA29EE06DE7B}"/>
    <dgm:cxn modelId="{84959940-1729-4345-80D5-13969B6C4F3F}" srcId="{F94979EE-A343-4B28-9FC0-57AE1CD8E1FE}" destId="{4FF30B46-515B-48AF-B942-4E756253D3E8}" srcOrd="0" destOrd="0" parTransId="{89293BEF-A119-4B1C-B5F3-2B72D4F1F00A}" sibTransId="{32C1FA17-C09B-4E81-AA3B-328FBFA4D235}"/>
    <dgm:cxn modelId="{26E4385B-015F-4D73-9595-6C9DA1782309}" srcId="{F2449B53-AD7F-4E6E-B6BD-85BC83E83944}" destId="{B1717A87-9D30-47B9-9EFB-701D0BEC2243}" srcOrd="0" destOrd="0" parTransId="{92DF112A-8B52-45C2-892C-DCAE83C9DFFE}" sibTransId="{0A12E4F6-8A80-488A-A329-9B2F30ADDA2C}"/>
    <dgm:cxn modelId="{811B3E76-7DBE-4B16-8698-34E924A0DCEC}" srcId="{F94979EE-A343-4B28-9FC0-57AE1CD8E1FE}" destId="{F56AA158-3E2C-4C85-8867-5492A70DD392}" srcOrd="2" destOrd="0" parTransId="{3BBC5F99-80B9-4514-8A84-AAF48881AAB8}" sibTransId="{B3021511-603A-4819-9C98-BF54B3B74AB7}"/>
    <dgm:cxn modelId="{F80C3358-3BEF-4E9E-B187-6A52A48AD590}" srcId="{F56AA158-3E2C-4C85-8867-5492A70DD392}" destId="{598361B5-22A9-4EE1-86CD-8E092B795D45}" srcOrd="1" destOrd="0" parTransId="{3B3B2086-6C80-4236-9FE6-68630D431FDE}" sibTransId="{B30596E2-982A-4E26-94E0-DC31F65E6A24}"/>
    <dgm:cxn modelId="{62BBA687-DD47-43AF-A24E-9FEEF09FD16B}" type="presOf" srcId="{6CE8535F-21A7-4813-AFAD-D64554955BA9}" destId="{25D5AD08-2CD2-477E-AA2C-B8C91FF3F437}" srcOrd="0" destOrd="1" presId="urn:microsoft.com/office/officeart/2018/2/layout/IconVerticalSolidList"/>
    <dgm:cxn modelId="{8E0BE791-768D-4E48-8070-1685133FAD03}" type="presOf" srcId="{598361B5-22A9-4EE1-86CD-8E092B795D45}" destId="{A7AD606D-6CD9-4A31-B46D-40A2404DA3C3}" srcOrd="0" destOrd="1" presId="urn:microsoft.com/office/officeart/2018/2/layout/IconVerticalSolidList"/>
    <dgm:cxn modelId="{9D6B24BB-A544-4AA9-A4E0-223F2022F315}" srcId="{F2449B53-AD7F-4E6E-B6BD-85BC83E83944}" destId="{6CE8535F-21A7-4813-AFAD-D64554955BA9}" srcOrd="1" destOrd="0" parTransId="{4243B3D0-3201-4FB7-84CC-5F2BB003263F}" sibTransId="{C2D3AAD7-3465-437F-985E-B2EB08620481}"/>
    <dgm:cxn modelId="{7B357AE2-A1FF-4FD9-8BAF-D9E01C0514C7}" type="presOf" srcId="{F56AA158-3E2C-4C85-8867-5492A70DD392}" destId="{3DBB033C-13AE-4A9E-88B8-8532276F612E}" srcOrd="0" destOrd="0" presId="urn:microsoft.com/office/officeart/2018/2/layout/IconVerticalSolidList"/>
    <dgm:cxn modelId="{2D0D10E3-DFB5-43D8-AE75-83566067E7B3}" type="presOf" srcId="{4FF30B46-515B-48AF-B942-4E756253D3E8}" destId="{E1641667-BE28-497A-9A60-8A1554B8BB86}" srcOrd="0" destOrd="0" presId="urn:microsoft.com/office/officeart/2018/2/layout/IconVerticalSolidList"/>
    <dgm:cxn modelId="{9D58DCE5-8213-46D8-B842-5EDF11917DDD}" type="presOf" srcId="{F2449B53-AD7F-4E6E-B6BD-85BC83E83944}" destId="{B1ABD863-BDA8-4727-827E-4763CB223EE9}" srcOrd="0" destOrd="0" presId="urn:microsoft.com/office/officeart/2018/2/layout/IconVerticalSolidList"/>
    <dgm:cxn modelId="{FB6C92EE-2D17-4E77-8269-5E6FF9500B80}" srcId="{F94979EE-A343-4B28-9FC0-57AE1CD8E1FE}" destId="{F2449B53-AD7F-4E6E-B6BD-85BC83E83944}" srcOrd="1" destOrd="0" parTransId="{E8949B12-875F-4A88-9D73-777FC3B0BBA4}" sibTransId="{67085C1A-B2E6-47A7-814A-1202EA121D3F}"/>
    <dgm:cxn modelId="{B25F34EF-4A1C-4D58-8E70-C6E3E8C2B58B}" type="presOf" srcId="{B1717A87-9D30-47B9-9EFB-701D0BEC2243}" destId="{25D5AD08-2CD2-477E-AA2C-B8C91FF3F437}" srcOrd="0" destOrd="0" presId="urn:microsoft.com/office/officeart/2018/2/layout/IconVerticalSolidList"/>
    <dgm:cxn modelId="{5BD0ADAF-1BE7-4BE6-9A1C-20592A2409DF}" type="presParOf" srcId="{4F9AE281-FFF0-49B7-9352-188252AFB682}" destId="{15FED3EC-AC05-4BBE-A8F6-07A5C851C323}" srcOrd="0" destOrd="0" presId="urn:microsoft.com/office/officeart/2018/2/layout/IconVerticalSolidList"/>
    <dgm:cxn modelId="{01EA2301-93D2-46D7-8B75-8881B7354D7A}" type="presParOf" srcId="{15FED3EC-AC05-4BBE-A8F6-07A5C851C323}" destId="{A8CB3357-4DD5-432B-AFE5-E9CFAE20C757}" srcOrd="0" destOrd="0" presId="urn:microsoft.com/office/officeart/2018/2/layout/IconVerticalSolidList"/>
    <dgm:cxn modelId="{C32DAF73-74CA-4436-A4B6-23D8554020BA}" type="presParOf" srcId="{15FED3EC-AC05-4BBE-A8F6-07A5C851C323}" destId="{DEC76A6E-EC80-49E1-B265-460D9CEFB9FD}" srcOrd="1" destOrd="0" presId="urn:microsoft.com/office/officeart/2018/2/layout/IconVerticalSolidList"/>
    <dgm:cxn modelId="{2F186BAD-06DD-4A86-94AB-C20A72CB44FA}" type="presParOf" srcId="{15FED3EC-AC05-4BBE-A8F6-07A5C851C323}" destId="{97A939D3-FB5E-49AC-8E75-58802285A0BC}" srcOrd="2" destOrd="0" presId="urn:microsoft.com/office/officeart/2018/2/layout/IconVerticalSolidList"/>
    <dgm:cxn modelId="{621D2072-ED00-4B8F-8CD6-2CA098E01745}" type="presParOf" srcId="{15FED3EC-AC05-4BBE-A8F6-07A5C851C323}" destId="{E1641667-BE28-497A-9A60-8A1554B8BB86}" srcOrd="3" destOrd="0" presId="urn:microsoft.com/office/officeart/2018/2/layout/IconVerticalSolidList"/>
    <dgm:cxn modelId="{017BE6FA-B54B-41F7-B939-D90C8A6C852E}" type="presParOf" srcId="{4F9AE281-FFF0-49B7-9352-188252AFB682}" destId="{34F723A0-C348-429D-89E0-EF9A48F5195C}" srcOrd="1" destOrd="0" presId="urn:microsoft.com/office/officeart/2018/2/layout/IconVerticalSolidList"/>
    <dgm:cxn modelId="{9F7D96B0-0603-462D-9853-1288D0F347B9}" type="presParOf" srcId="{4F9AE281-FFF0-49B7-9352-188252AFB682}" destId="{1979F044-F777-4414-8F34-4D1DBC72404A}" srcOrd="2" destOrd="0" presId="urn:microsoft.com/office/officeart/2018/2/layout/IconVerticalSolidList"/>
    <dgm:cxn modelId="{B72A88CB-5B94-475E-9439-D83008FA65EA}" type="presParOf" srcId="{1979F044-F777-4414-8F34-4D1DBC72404A}" destId="{6EF8AC5E-7A08-4908-A2FE-B4D29172D176}" srcOrd="0" destOrd="0" presId="urn:microsoft.com/office/officeart/2018/2/layout/IconVerticalSolidList"/>
    <dgm:cxn modelId="{F1A5EE9D-880B-4DB9-9FF3-12A3289CEA3C}" type="presParOf" srcId="{1979F044-F777-4414-8F34-4D1DBC72404A}" destId="{772DADB7-7183-4CE8-9F20-478A95274F71}" srcOrd="1" destOrd="0" presId="urn:microsoft.com/office/officeart/2018/2/layout/IconVerticalSolidList"/>
    <dgm:cxn modelId="{2F163FBC-D4FA-4818-BF6C-22AA6153DCC1}" type="presParOf" srcId="{1979F044-F777-4414-8F34-4D1DBC72404A}" destId="{28212367-2575-43A4-9B66-F14CA8979AB2}" srcOrd="2" destOrd="0" presId="urn:microsoft.com/office/officeart/2018/2/layout/IconVerticalSolidList"/>
    <dgm:cxn modelId="{22562EE7-88AE-4F76-A379-A69B8D6FDDAF}" type="presParOf" srcId="{1979F044-F777-4414-8F34-4D1DBC72404A}" destId="{B1ABD863-BDA8-4727-827E-4763CB223EE9}" srcOrd="3" destOrd="0" presId="urn:microsoft.com/office/officeart/2018/2/layout/IconVerticalSolidList"/>
    <dgm:cxn modelId="{D4EAE021-F161-444B-817A-F7AA37137D4A}" type="presParOf" srcId="{1979F044-F777-4414-8F34-4D1DBC72404A}" destId="{25D5AD08-2CD2-477E-AA2C-B8C91FF3F437}" srcOrd="4" destOrd="0" presId="urn:microsoft.com/office/officeart/2018/2/layout/IconVerticalSolidList"/>
    <dgm:cxn modelId="{7F63BA88-1181-457A-9F81-82011AC7F358}" type="presParOf" srcId="{4F9AE281-FFF0-49B7-9352-188252AFB682}" destId="{623BEDAB-0EE8-4D07-9A70-B72DF6793024}" srcOrd="3" destOrd="0" presId="urn:microsoft.com/office/officeart/2018/2/layout/IconVerticalSolidList"/>
    <dgm:cxn modelId="{A081998F-1B97-4AF3-9A2D-CF037FE610FC}" type="presParOf" srcId="{4F9AE281-FFF0-49B7-9352-188252AFB682}" destId="{E9CCC69B-F84B-4B99-8466-909E33F65FFB}" srcOrd="4" destOrd="0" presId="urn:microsoft.com/office/officeart/2018/2/layout/IconVerticalSolidList"/>
    <dgm:cxn modelId="{8B8E2A3D-FE37-4A7D-96DF-CA363A96DC05}" type="presParOf" srcId="{E9CCC69B-F84B-4B99-8466-909E33F65FFB}" destId="{36432EF6-D733-4859-9E04-F30EA3B51EF1}" srcOrd="0" destOrd="0" presId="urn:microsoft.com/office/officeart/2018/2/layout/IconVerticalSolidList"/>
    <dgm:cxn modelId="{7AEB5EED-AD05-4F47-89AA-236F54471994}" type="presParOf" srcId="{E9CCC69B-F84B-4B99-8466-909E33F65FFB}" destId="{880A38CD-77D5-4AA1-8893-9A14B962DB35}" srcOrd="1" destOrd="0" presId="urn:microsoft.com/office/officeart/2018/2/layout/IconVerticalSolidList"/>
    <dgm:cxn modelId="{225A94D4-47DF-4F41-872E-36AB139E262B}" type="presParOf" srcId="{E9CCC69B-F84B-4B99-8466-909E33F65FFB}" destId="{1C567CC2-AFA0-4321-9A29-DD8F3F0F2143}" srcOrd="2" destOrd="0" presId="urn:microsoft.com/office/officeart/2018/2/layout/IconVerticalSolidList"/>
    <dgm:cxn modelId="{33A20BAE-2D66-46DA-84C3-0DD9E83621EC}" type="presParOf" srcId="{E9CCC69B-F84B-4B99-8466-909E33F65FFB}" destId="{3DBB033C-13AE-4A9E-88B8-8532276F612E}" srcOrd="3" destOrd="0" presId="urn:microsoft.com/office/officeart/2018/2/layout/IconVerticalSolidList"/>
    <dgm:cxn modelId="{2317A889-6238-479A-B6C7-7BD101B205AC}" type="presParOf" srcId="{E9CCC69B-F84B-4B99-8466-909E33F65FFB}" destId="{A7AD606D-6CD9-4A31-B46D-40A2404DA3C3}"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8AF930-87BE-4549-A766-553372BDEF52}" type="doc">
      <dgm:prSet loTypeId="urn:microsoft.com/office/officeart/2005/8/layout/balance1" loCatId="relationship" qsTypeId="urn:microsoft.com/office/officeart/2005/8/quickstyle/simple1" qsCatId="simple" csTypeId="urn:microsoft.com/office/officeart/2005/8/colors/colorful1#1" csCatId="colorful" phldr="1"/>
      <dgm:spPr/>
      <dgm:t>
        <a:bodyPr/>
        <a:lstStyle/>
        <a:p>
          <a:endParaRPr lang="it-IT"/>
        </a:p>
      </dgm:t>
    </dgm:pt>
    <dgm:pt modelId="{5FB79C3D-F9D4-450B-87F3-822578F8AEE8}">
      <dgm:prSet phldrT="[Testo]"/>
      <dgm:spPr/>
      <dgm:t>
        <a:bodyPr/>
        <a:lstStyle/>
        <a:p>
          <a:r>
            <a:rPr lang="it-IT" dirty="0">
              <a:solidFill>
                <a:schemeClr val="bg1">
                  <a:lumMod val="50000"/>
                </a:schemeClr>
              </a:solidFill>
            </a:rPr>
            <a:t>D</a:t>
          </a:r>
        </a:p>
      </dgm:t>
    </dgm:pt>
    <dgm:pt modelId="{05F13A74-5197-491E-93DA-7811F9AED929}" type="parTrans" cxnId="{EAE8AF9E-E9DA-4F71-93A2-A724F8E5C812}">
      <dgm:prSet/>
      <dgm:spPr/>
      <dgm:t>
        <a:bodyPr/>
        <a:lstStyle/>
        <a:p>
          <a:endParaRPr lang="it-IT"/>
        </a:p>
      </dgm:t>
    </dgm:pt>
    <dgm:pt modelId="{DE70D980-A477-4596-9E5D-9F489DDC7405}" type="sibTrans" cxnId="{EAE8AF9E-E9DA-4F71-93A2-A724F8E5C812}">
      <dgm:prSet/>
      <dgm:spPr/>
      <dgm:t>
        <a:bodyPr/>
        <a:lstStyle/>
        <a:p>
          <a:endParaRPr lang="it-IT"/>
        </a:p>
      </dgm:t>
    </dgm:pt>
    <dgm:pt modelId="{79272711-A2B3-4648-AD58-26D85E01CD7A}">
      <dgm:prSet phldrT="[Testo]"/>
      <dgm:spPr/>
      <dgm:t>
        <a:bodyPr/>
        <a:lstStyle/>
        <a:p>
          <a:r>
            <a:rPr lang="it-IT" dirty="0">
              <a:solidFill>
                <a:schemeClr val="bg1">
                  <a:lumMod val="50000"/>
                </a:schemeClr>
              </a:solidFill>
            </a:rPr>
            <a:t>L</a:t>
          </a:r>
        </a:p>
      </dgm:t>
    </dgm:pt>
    <dgm:pt modelId="{5167B42C-D701-4786-BCFF-C609B49591F0}" type="sibTrans" cxnId="{5EA4D8C5-493B-4047-BF7C-63AAE57E2B82}">
      <dgm:prSet/>
      <dgm:spPr/>
      <dgm:t>
        <a:bodyPr/>
        <a:lstStyle/>
        <a:p>
          <a:endParaRPr lang="it-IT"/>
        </a:p>
      </dgm:t>
    </dgm:pt>
    <dgm:pt modelId="{FB5B3B3B-CD87-4F55-AA96-7A69E5B765E7}" type="parTrans" cxnId="{5EA4D8C5-493B-4047-BF7C-63AAE57E2B82}">
      <dgm:prSet/>
      <dgm:spPr/>
      <dgm:t>
        <a:bodyPr/>
        <a:lstStyle/>
        <a:p>
          <a:endParaRPr lang="it-IT"/>
        </a:p>
      </dgm:t>
    </dgm:pt>
    <dgm:pt modelId="{A77AC49E-EB8F-4B71-8855-B16C830D1F21}">
      <dgm:prSet phldrT="[Testo]"/>
      <dgm:spPr/>
      <dgm:t>
        <a:bodyPr/>
        <a:lstStyle/>
        <a:p>
          <a:r>
            <a:rPr lang="it-IT" dirty="0">
              <a:solidFill>
                <a:schemeClr val="bg1">
                  <a:lumMod val="50000"/>
                </a:schemeClr>
              </a:solidFill>
            </a:rPr>
            <a:t> €€€€</a:t>
          </a:r>
        </a:p>
      </dgm:t>
    </dgm:pt>
    <dgm:pt modelId="{3497FD02-0031-40F9-9D6B-B343F0045069}" type="sibTrans" cxnId="{F3511D1B-21CC-4481-833E-DF29FD23B610}">
      <dgm:prSet/>
      <dgm:spPr/>
      <dgm:t>
        <a:bodyPr/>
        <a:lstStyle/>
        <a:p>
          <a:endParaRPr lang="it-IT"/>
        </a:p>
      </dgm:t>
    </dgm:pt>
    <dgm:pt modelId="{5CD885BF-C92D-4D4B-BF22-B0F2CAF97A4F}" type="parTrans" cxnId="{F3511D1B-21CC-4481-833E-DF29FD23B610}">
      <dgm:prSet/>
      <dgm:spPr/>
      <dgm:t>
        <a:bodyPr/>
        <a:lstStyle/>
        <a:p>
          <a:endParaRPr lang="it-IT"/>
        </a:p>
      </dgm:t>
    </dgm:pt>
    <dgm:pt modelId="{0C1A543F-9269-4F76-A3F0-F264EBAC1135}">
      <dgm:prSet phldrT="[Testo]"/>
      <dgm:spPr/>
      <dgm:t>
        <a:bodyPr/>
        <a:lstStyle/>
        <a:p>
          <a:r>
            <a:rPr lang="it-IT" dirty="0">
              <a:solidFill>
                <a:schemeClr val="bg1">
                  <a:lumMod val="50000"/>
                </a:schemeClr>
              </a:solidFill>
            </a:rPr>
            <a:t>S</a:t>
          </a:r>
        </a:p>
      </dgm:t>
    </dgm:pt>
    <dgm:pt modelId="{ACE43323-D7F5-45B9-9E84-F6E0D4744B1D}" type="sibTrans" cxnId="{F7AF4D0C-5FD6-4647-A776-419BC7008F4B}">
      <dgm:prSet/>
      <dgm:spPr/>
      <dgm:t>
        <a:bodyPr/>
        <a:lstStyle/>
        <a:p>
          <a:endParaRPr lang="it-IT"/>
        </a:p>
      </dgm:t>
    </dgm:pt>
    <dgm:pt modelId="{E503FA15-A7E9-4CF9-BBF5-B47FF5C4E2C7}" type="parTrans" cxnId="{F7AF4D0C-5FD6-4647-A776-419BC7008F4B}">
      <dgm:prSet/>
      <dgm:spPr/>
      <dgm:t>
        <a:bodyPr/>
        <a:lstStyle/>
        <a:p>
          <a:endParaRPr lang="it-IT"/>
        </a:p>
      </dgm:t>
    </dgm:pt>
    <dgm:pt modelId="{A3FCD77E-EBFD-410B-9DDF-E209AC61AF97}">
      <dgm:prSet phldrT="[Testo]"/>
      <dgm:spPr/>
      <dgm:t>
        <a:bodyPr/>
        <a:lstStyle/>
        <a:p>
          <a:r>
            <a:rPr lang="it-IT" dirty="0">
              <a:solidFill>
                <a:schemeClr val="bg1">
                  <a:lumMod val="50000"/>
                </a:schemeClr>
              </a:solidFill>
            </a:rPr>
            <a:t> €€</a:t>
          </a:r>
        </a:p>
      </dgm:t>
    </dgm:pt>
    <dgm:pt modelId="{1766A7F8-D485-4CA7-9FDA-6048FF7C95A3}" type="sibTrans" cxnId="{6DC8DBD3-5B31-4809-9D67-8317DE9B34A8}">
      <dgm:prSet/>
      <dgm:spPr/>
      <dgm:t>
        <a:bodyPr/>
        <a:lstStyle/>
        <a:p>
          <a:endParaRPr lang="it-IT"/>
        </a:p>
      </dgm:t>
    </dgm:pt>
    <dgm:pt modelId="{5D192AEE-B6C7-401D-B084-DCB4200C09C2}" type="parTrans" cxnId="{6DC8DBD3-5B31-4809-9D67-8317DE9B34A8}">
      <dgm:prSet/>
      <dgm:spPr/>
      <dgm:t>
        <a:bodyPr/>
        <a:lstStyle/>
        <a:p>
          <a:endParaRPr lang="it-IT"/>
        </a:p>
      </dgm:t>
    </dgm:pt>
    <dgm:pt modelId="{DDD434EF-23AB-4572-B49F-27AC12574D8A}" type="pres">
      <dgm:prSet presAssocID="{908AF930-87BE-4549-A766-553372BDEF52}" presName="outerComposite" presStyleCnt="0">
        <dgm:presLayoutVars>
          <dgm:chMax val="2"/>
          <dgm:animLvl val="lvl"/>
          <dgm:resizeHandles val="exact"/>
        </dgm:presLayoutVars>
      </dgm:prSet>
      <dgm:spPr/>
    </dgm:pt>
    <dgm:pt modelId="{81F4865C-05B3-4A53-94A4-75147F754F66}" type="pres">
      <dgm:prSet presAssocID="{908AF930-87BE-4549-A766-553372BDEF52}" presName="dummyMaxCanvas" presStyleCnt="0"/>
      <dgm:spPr/>
    </dgm:pt>
    <dgm:pt modelId="{AFA71CC1-53D0-4D04-98FA-8A538428E46F}" type="pres">
      <dgm:prSet presAssocID="{908AF930-87BE-4549-A766-553372BDEF52}" presName="parentComposite" presStyleCnt="0"/>
      <dgm:spPr/>
    </dgm:pt>
    <dgm:pt modelId="{0F3477EA-6ECD-494C-A98B-E4F5506741AA}" type="pres">
      <dgm:prSet presAssocID="{908AF930-87BE-4549-A766-553372BDEF52}" presName="parent1" presStyleLbl="alignAccFollowNode1" presStyleIdx="0" presStyleCnt="4" custLinFactNeighborX="-2778" custLinFactNeighborY="25000">
        <dgm:presLayoutVars>
          <dgm:chMax val="4"/>
        </dgm:presLayoutVars>
      </dgm:prSet>
      <dgm:spPr/>
    </dgm:pt>
    <dgm:pt modelId="{083DDE85-50BE-4C4A-87DF-5B54883598D7}" type="pres">
      <dgm:prSet presAssocID="{908AF930-87BE-4549-A766-553372BDEF52}" presName="parent2" presStyleLbl="alignAccFollowNode1" presStyleIdx="1" presStyleCnt="4" custLinFactNeighborX="2778" custLinFactNeighborY="12500">
        <dgm:presLayoutVars>
          <dgm:chMax val="4"/>
        </dgm:presLayoutVars>
      </dgm:prSet>
      <dgm:spPr/>
    </dgm:pt>
    <dgm:pt modelId="{C6542BD1-DC72-44A4-BF1C-268C626B754B}" type="pres">
      <dgm:prSet presAssocID="{908AF930-87BE-4549-A766-553372BDEF52}" presName="childrenComposite" presStyleCnt="0"/>
      <dgm:spPr/>
    </dgm:pt>
    <dgm:pt modelId="{8B3B7E97-0773-4809-A1EA-36532BE707E0}" type="pres">
      <dgm:prSet presAssocID="{908AF930-87BE-4549-A766-553372BDEF52}" presName="dummyMaxCanvas_ChildArea" presStyleCnt="0"/>
      <dgm:spPr/>
    </dgm:pt>
    <dgm:pt modelId="{80E67761-7713-4543-A98F-5DECABD5AB13}" type="pres">
      <dgm:prSet presAssocID="{908AF930-87BE-4549-A766-553372BDEF52}" presName="fulcrum" presStyleLbl="alignAccFollowNode1" presStyleIdx="2" presStyleCnt="4" custLinFactNeighborY="15873"/>
      <dgm:spPr/>
    </dgm:pt>
    <dgm:pt modelId="{E1F7A33A-7969-4EC1-8C88-9D93CE74DB7C}" type="pres">
      <dgm:prSet presAssocID="{908AF930-87BE-4549-A766-553372BDEF52}" presName="balance_12" presStyleLbl="alignAccFollowNode1" presStyleIdx="3" presStyleCnt="4">
        <dgm:presLayoutVars>
          <dgm:bulletEnabled val="1"/>
        </dgm:presLayoutVars>
      </dgm:prSet>
      <dgm:spPr/>
    </dgm:pt>
    <dgm:pt modelId="{C0C7779E-00BD-42F8-B5FE-DA9D7409C6FE}" type="pres">
      <dgm:prSet presAssocID="{908AF930-87BE-4549-A766-553372BDEF52}" presName="right_12_1" presStyleLbl="node1" presStyleIdx="0" presStyleCnt="3">
        <dgm:presLayoutVars>
          <dgm:bulletEnabled val="1"/>
        </dgm:presLayoutVars>
      </dgm:prSet>
      <dgm:spPr/>
    </dgm:pt>
    <dgm:pt modelId="{A33A195F-8537-4D2A-8340-010E7CB586D1}" type="pres">
      <dgm:prSet presAssocID="{908AF930-87BE-4549-A766-553372BDEF52}" presName="right_12_2" presStyleLbl="node1" presStyleIdx="1" presStyleCnt="3">
        <dgm:presLayoutVars>
          <dgm:bulletEnabled val="1"/>
        </dgm:presLayoutVars>
      </dgm:prSet>
      <dgm:spPr/>
    </dgm:pt>
    <dgm:pt modelId="{CE4DA90B-3B93-4AE9-A1B7-B65B24172BC0}" type="pres">
      <dgm:prSet presAssocID="{908AF930-87BE-4549-A766-553372BDEF52}" presName="left_12_1" presStyleLbl="node1" presStyleIdx="2" presStyleCnt="3">
        <dgm:presLayoutVars>
          <dgm:bulletEnabled val="1"/>
        </dgm:presLayoutVars>
      </dgm:prSet>
      <dgm:spPr/>
    </dgm:pt>
  </dgm:ptLst>
  <dgm:cxnLst>
    <dgm:cxn modelId="{F7AF4D0C-5FD6-4647-A776-419BC7008F4B}" srcId="{A77AC49E-EB8F-4B71-8855-B16C830D1F21}" destId="{0C1A543F-9269-4F76-A3F0-F264EBAC1135}" srcOrd="1" destOrd="0" parTransId="{E503FA15-A7E9-4CF9-BBF5-B47FF5C4E2C7}" sibTransId="{ACE43323-D7F5-45B9-9E84-F6E0D4744B1D}"/>
    <dgm:cxn modelId="{F3511D1B-21CC-4481-833E-DF29FD23B610}" srcId="{908AF930-87BE-4549-A766-553372BDEF52}" destId="{A77AC49E-EB8F-4B71-8855-B16C830D1F21}" srcOrd="1" destOrd="0" parTransId="{5CD885BF-C92D-4D4B-BF22-B0F2CAF97A4F}" sibTransId="{3497FD02-0031-40F9-9D6B-B343F0045069}"/>
    <dgm:cxn modelId="{508B141D-1A14-4017-AC0E-EDDDEBCF05FD}" type="presOf" srcId="{908AF930-87BE-4549-A766-553372BDEF52}" destId="{DDD434EF-23AB-4572-B49F-27AC12574D8A}" srcOrd="0" destOrd="0" presId="urn:microsoft.com/office/officeart/2005/8/layout/balance1"/>
    <dgm:cxn modelId="{77A8F13C-3B25-4AC9-B784-4FE929093849}" type="presOf" srcId="{A77AC49E-EB8F-4B71-8855-B16C830D1F21}" destId="{083DDE85-50BE-4C4A-87DF-5B54883598D7}" srcOrd="0" destOrd="0" presId="urn:microsoft.com/office/officeart/2005/8/layout/balance1"/>
    <dgm:cxn modelId="{D8D88C6F-55AE-4941-9FAA-61C83FA554A5}" type="presOf" srcId="{79272711-A2B3-4648-AD58-26D85E01CD7A}" destId="{CE4DA90B-3B93-4AE9-A1B7-B65B24172BC0}" srcOrd="0" destOrd="0" presId="urn:microsoft.com/office/officeart/2005/8/layout/balance1"/>
    <dgm:cxn modelId="{F09C3F77-3015-40CD-88BA-98662F561780}" type="presOf" srcId="{A3FCD77E-EBFD-410B-9DDF-E209AC61AF97}" destId="{0F3477EA-6ECD-494C-A98B-E4F5506741AA}" srcOrd="0" destOrd="0" presId="urn:microsoft.com/office/officeart/2005/8/layout/balance1"/>
    <dgm:cxn modelId="{EAE8AF9E-E9DA-4F71-93A2-A724F8E5C812}" srcId="{A77AC49E-EB8F-4B71-8855-B16C830D1F21}" destId="{5FB79C3D-F9D4-450B-87F3-822578F8AEE8}" srcOrd="0" destOrd="0" parTransId="{05F13A74-5197-491E-93DA-7811F9AED929}" sibTransId="{DE70D980-A477-4596-9E5D-9F489DDC7405}"/>
    <dgm:cxn modelId="{3475F9AF-F1AC-4F1D-A715-28CF6C1FEA73}" type="presOf" srcId="{5FB79C3D-F9D4-450B-87F3-822578F8AEE8}" destId="{C0C7779E-00BD-42F8-B5FE-DA9D7409C6FE}" srcOrd="0" destOrd="0" presId="urn:microsoft.com/office/officeart/2005/8/layout/balance1"/>
    <dgm:cxn modelId="{5EA4D8C5-493B-4047-BF7C-63AAE57E2B82}" srcId="{A3FCD77E-EBFD-410B-9DDF-E209AC61AF97}" destId="{79272711-A2B3-4648-AD58-26D85E01CD7A}" srcOrd="0" destOrd="0" parTransId="{FB5B3B3B-CD87-4F55-AA96-7A69E5B765E7}" sibTransId="{5167B42C-D701-4786-BCFF-C609B49591F0}"/>
    <dgm:cxn modelId="{6DC8DBD3-5B31-4809-9D67-8317DE9B34A8}" srcId="{908AF930-87BE-4549-A766-553372BDEF52}" destId="{A3FCD77E-EBFD-410B-9DDF-E209AC61AF97}" srcOrd="0" destOrd="0" parTransId="{5D192AEE-B6C7-401D-B084-DCB4200C09C2}" sibTransId="{1766A7F8-D485-4CA7-9FDA-6048FF7C95A3}"/>
    <dgm:cxn modelId="{116FA6FB-E147-42C5-8C05-F43803DEE946}" type="presOf" srcId="{0C1A543F-9269-4F76-A3F0-F264EBAC1135}" destId="{A33A195F-8537-4D2A-8340-010E7CB586D1}" srcOrd="0" destOrd="0" presId="urn:microsoft.com/office/officeart/2005/8/layout/balance1"/>
    <dgm:cxn modelId="{F3812E6F-1417-4681-AFC5-8AE18B56842E}" type="presParOf" srcId="{DDD434EF-23AB-4572-B49F-27AC12574D8A}" destId="{81F4865C-05B3-4A53-94A4-75147F754F66}" srcOrd="0" destOrd="0" presId="urn:microsoft.com/office/officeart/2005/8/layout/balance1"/>
    <dgm:cxn modelId="{DB25A9CB-3C84-4FCF-B3B1-EFB9B24846DA}" type="presParOf" srcId="{DDD434EF-23AB-4572-B49F-27AC12574D8A}" destId="{AFA71CC1-53D0-4D04-98FA-8A538428E46F}" srcOrd="1" destOrd="0" presId="urn:microsoft.com/office/officeart/2005/8/layout/balance1"/>
    <dgm:cxn modelId="{0C4E688F-C1B2-4CD4-B09E-3DE46C4F1F6E}" type="presParOf" srcId="{AFA71CC1-53D0-4D04-98FA-8A538428E46F}" destId="{0F3477EA-6ECD-494C-A98B-E4F5506741AA}" srcOrd="0" destOrd="0" presId="urn:microsoft.com/office/officeart/2005/8/layout/balance1"/>
    <dgm:cxn modelId="{D47F0A68-3FD3-4413-BAF4-43C8F5B5FC8B}" type="presParOf" srcId="{AFA71CC1-53D0-4D04-98FA-8A538428E46F}" destId="{083DDE85-50BE-4C4A-87DF-5B54883598D7}" srcOrd="1" destOrd="0" presId="urn:microsoft.com/office/officeart/2005/8/layout/balance1"/>
    <dgm:cxn modelId="{A9355725-CBAC-4FB3-A86A-AEB9C83E71C1}" type="presParOf" srcId="{DDD434EF-23AB-4572-B49F-27AC12574D8A}" destId="{C6542BD1-DC72-44A4-BF1C-268C626B754B}" srcOrd="2" destOrd="0" presId="urn:microsoft.com/office/officeart/2005/8/layout/balance1"/>
    <dgm:cxn modelId="{2C320BE8-3259-4DAE-AED9-3E0689779F5A}" type="presParOf" srcId="{C6542BD1-DC72-44A4-BF1C-268C626B754B}" destId="{8B3B7E97-0773-4809-A1EA-36532BE707E0}" srcOrd="0" destOrd="0" presId="urn:microsoft.com/office/officeart/2005/8/layout/balance1"/>
    <dgm:cxn modelId="{F2C820DB-F165-4C7B-8BC5-85DE1CC64481}" type="presParOf" srcId="{C6542BD1-DC72-44A4-BF1C-268C626B754B}" destId="{80E67761-7713-4543-A98F-5DECABD5AB13}" srcOrd="1" destOrd="0" presId="urn:microsoft.com/office/officeart/2005/8/layout/balance1"/>
    <dgm:cxn modelId="{E8D0255D-1DD8-4FBC-BCE7-1BD15CB9B81E}" type="presParOf" srcId="{C6542BD1-DC72-44A4-BF1C-268C626B754B}" destId="{E1F7A33A-7969-4EC1-8C88-9D93CE74DB7C}" srcOrd="2" destOrd="0" presId="urn:microsoft.com/office/officeart/2005/8/layout/balance1"/>
    <dgm:cxn modelId="{20339AAE-0C11-4278-B16F-146DE4A751F0}" type="presParOf" srcId="{C6542BD1-DC72-44A4-BF1C-268C626B754B}" destId="{C0C7779E-00BD-42F8-B5FE-DA9D7409C6FE}" srcOrd="3" destOrd="0" presId="urn:microsoft.com/office/officeart/2005/8/layout/balance1"/>
    <dgm:cxn modelId="{16BA521E-90F6-40EC-8F38-4C2BBC8A8409}" type="presParOf" srcId="{C6542BD1-DC72-44A4-BF1C-268C626B754B}" destId="{A33A195F-8537-4D2A-8340-010E7CB586D1}" srcOrd="4" destOrd="0" presId="urn:microsoft.com/office/officeart/2005/8/layout/balance1"/>
    <dgm:cxn modelId="{1DC46C8B-9665-4C19-BCB9-8EFD48A6E36C}" type="presParOf" srcId="{C6542BD1-DC72-44A4-BF1C-268C626B754B}" destId="{CE4DA90B-3B93-4AE9-A1B7-B65B24172BC0}" srcOrd="5" destOrd="0" presId="urn:microsoft.com/office/officeart/2005/8/layout/balanc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CB3357-4DD5-432B-AFE5-E9CFAE20C757}">
      <dsp:nvSpPr>
        <dsp:cNvPr id="0" name=""/>
        <dsp:cNvSpPr/>
      </dsp:nvSpPr>
      <dsp:spPr>
        <a:xfrm>
          <a:off x="0" y="595"/>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C76A6E-EC80-49E1-B265-460D9CEFB9FD}">
      <dsp:nvSpPr>
        <dsp:cNvPr id="0" name=""/>
        <dsp:cNvSpPr/>
      </dsp:nvSpPr>
      <dsp:spPr>
        <a:xfrm>
          <a:off x="421391" y="314027"/>
          <a:ext cx="766167" cy="7661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641667-BE28-497A-9A60-8A1554B8BB86}">
      <dsp:nvSpPr>
        <dsp:cNvPr id="0" name=""/>
        <dsp:cNvSpPr/>
      </dsp:nvSpPr>
      <dsp:spPr>
        <a:xfrm>
          <a:off x="1608951" y="595"/>
          <a:ext cx="662064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it-IT" sz="2500" b="1" i="1" kern="1200"/>
            <a:t>6 ECTS (4 Theory + 2 Lab = 32+24 hours)</a:t>
          </a:r>
          <a:endParaRPr lang="en-US" sz="2500" kern="1200"/>
        </a:p>
      </dsp:txBody>
      <dsp:txXfrm>
        <a:off x="1608951" y="595"/>
        <a:ext cx="6620648" cy="1393031"/>
      </dsp:txXfrm>
    </dsp:sp>
    <dsp:sp modelId="{6EF8AC5E-7A08-4908-A2FE-B4D29172D176}">
      <dsp:nvSpPr>
        <dsp:cNvPr id="0" name=""/>
        <dsp:cNvSpPr/>
      </dsp:nvSpPr>
      <dsp:spPr>
        <a:xfrm>
          <a:off x="0" y="1741884"/>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2DADB7-7183-4CE8-9F20-478A95274F71}">
      <dsp:nvSpPr>
        <dsp:cNvPr id="0" name=""/>
        <dsp:cNvSpPr/>
      </dsp:nvSpPr>
      <dsp:spPr>
        <a:xfrm>
          <a:off x="421391" y="2055316"/>
          <a:ext cx="766167" cy="7661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1ABD863-BDA8-4727-827E-4763CB223EE9}">
      <dsp:nvSpPr>
        <dsp:cNvPr id="0" name=""/>
        <dsp:cNvSpPr/>
      </dsp:nvSpPr>
      <dsp:spPr>
        <a:xfrm>
          <a:off x="1608951" y="1741884"/>
          <a:ext cx="370332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it-IT" sz="2500" b="1" i="1" kern="1200"/>
            <a:t>Suggested material:</a:t>
          </a:r>
          <a:endParaRPr lang="en-US" sz="2500" kern="1200"/>
        </a:p>
      </dsp:txBody>
      <dsp:txXfrm>
        <a:off x="1608951" y="1741884"/>
        <a:ext cx="3703320" cy="1393031"/>
      </dsp:txXfrm>
    </dsp:sp>
    <dsp:sp modelId="{25D5AD08-2CD2-477E-AA2C-B8C91FF3F437}">
      <dsp:nvSpPr>
        <dsp:cNvPr id="0" name=""/>
        <dsp:cNvSpPr/>
      </dsp:nvSpPr>
      <dsp:spPr>
        <a:xfrm>
          <a:off x="5312271" y="1741884"/>
          <a:ext cx="291732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577850">
            <a:lnSpc>
              <a:spcPct val="90000"/>
            </a:lnSpc>
            <a:spcBef>
              <a:spcPct val="0"/>
            </a:spcBef>
            <a:spcAft>
              <a:spcPct val="35000"/>
            </a:spcAft>
            <a:buNone/>
          </a:pPr>
          <a:r>
            <a:rPr lang="en-GB" sz="1300" kern="1200" dirty="0"/>
            <a:t>-W. Stallings, </a:t>
          </a:r>
          <a:r>
            <a:rPr lang="en-GB" sz="1300" i="1" kern="1200" dirty="0"/>
            <a:t>Cryptography and Network Security, 7</a:t>
          </a:r>
          <a:r>
            <a:rPr lang="en-GB" sz="1300" i="1" kern="1200" baseline="30000" dirty="0"/>
            <a:t>th</a:t>
          </a:r>
          <a:r>
            <a:rPr lang="en-GB" sz="1300" i="1" kern="1200" dirty="0"/>
            <a:t> – 8</a:t>
          </a:r>
          <a:r>
            <a:rPr lang="en-GB" sz="1300" i="1" kern="1200" baseline="30000" dirty="0"/>
            <a:t>th</a:t>
          </a:r>
          <a:r>
            <a:rPr lang="en-GB" sz="1300" i="1" kern="1200" dirty="0"/>
            <a:t> edition</a:t>
          </a:r>
          <a:endParaRPr lang="en-US" sz="1300" kern="1200" dirty="0"/>
        </a:p>
        <a:p>
          <a:pPr marL="0" lvl="0" indent="0" algn="l" defTabSz="577850">
            <a:lnSpc>
              <a:spcPct val="90000"/>
            </a:lnSpc>
            <a:spcBef>
              <a:spcPct val="0"/>
            </a:spcBef>
            <a:spcAft>
              <a:spcPct val="35000"/>
            </a:spcAft>
            <a:buNone/>
          </a:pPr>
          <a:r>
            <a:rPr lang="en-US" sz="1300" kern="1200" dirty="0"/>
            <a:t>-W. Stallings, Computer Security: Principles and Practice (4</a:t>
          </a:r>
          <a:r>
            <a:rPr lang="en-US" sz="1300" kern="1200" baseline="30000" dirty="0"/>
            <a:t>th</a:t>
          </a:r>
          <a:r>
            <a:rPr lang="en-US" sz="1300" kern="1200" dirty="0"/>
            <a:t> ed.)</a:t>
          </a:r>
        </a:p>
        <a:p>
          <a:pPr marL="0" lvl="0" indent="0" algn="l" defTabSz="577850">
            <a:lnSpc>
              <a:spcPct val="90000"/>
            </a:lnSpc>
            <a:spcBef>
              <a:spcPct val="0"/>
            </a:spcBef>
            <a:spcAft>
              <a:spcPct val="35000"/>
            </a:spcAft>
            <a:buNone/>
          </a:pPr>
          <a:r>
            <a:rPr lang="it-IT" sz="1300" b="1" kern="1200" dirty="0"/>
            <a:t>-Online </a:t>
          </a:r>
          <a:r>
            <a:rPr lang="it-IT" sz="1300" b="1" kern="1200" dirty="0" err="1"/>
            <a:t>material</a:t>
          </a:r>
          <a:endParaRPr lang="en-US" sz="1300" kern="1200" dirty="0"/>
        </a:p>
      </dsp:txBody>
      <dsp:txXfrm>
        <a:off x="5312271" y="1741884"/>
        <a:ext cx="2917328" cy="1393031"/>
      </dsp:txXfrm>
    </dsp:sp>
    <dsp:sp modelId="{36432EF6-D733-4859-9E04-F30EA3B51EF1}">
      <dsp:nvSpPr>
        <dsp:cNvPr id="0" name=""/>
        <dsp:cNvSpPr/>
      </dsp:nvSpPr>
      <dsp:spPr>
        <a:xfrm>
          <a:off x="0" y="3483173"/>
          <a:ext cx="8229600" cy="139303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0A38CD-77D5-4AA1-8893-9A14B962DB35}">
      <dsp:nvSpPr>
        <dsp:cNvPr id="0" name=""/>
        <dsp:cNvSpPr/>
      </dsp:nvSpPr>
      <dsp:spPr>
        <a:xfrm>
          <a:off x="421391" y="3796605"/>
          <a:ext cx="766167" cy="7661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642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DBB033C-13AE-4A9E-88B8-8532276F612E}">
      <dsp:nvSpPr>
        <dsp:cNvPr id="0" name=""/>
        <dsp:cNvSpPr/>
      </dsp:nvSpPr>
      <dsp:spPr>
        <a:xfrm>
          <a:off x="1608951" y="3483173"/>
          <a:ext cx="370332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1111250">
            <a:lnSpc>
              <a:spcPct val="90000"/>
            </a:lnSpc>
            <a:spcBef>
              <a:spcPct val="0"/>
            </a:spcBef>
            <a:spcAft>
              <a:spcPct val="35000"/>
            </a:spcAft>
            <a:buNone/>
          </a:pPr>
          <a:r>
            <a:rPr lang="en-GB" sz="2500" i="1" kern="1200"/>
            <a:t>Required skills:</a:t>
          </a:r>
          <a:endParaRPr lang="en-US" sz="2500" kern="1200"/>
        </a:p>
      </dsp:txBody>
      <dsp:txXfrm>
        <a:off x="1608951" y="3483173"/>
        <a:ext cx="3703320" cy="1393031"/>
      </dsp:txXfrm>
    </dsp:sp>
    <dsp:sp modelId="{A7AD606D-6CD9-4A31-B46D-40A2404DA3C3}">
      <dsp:nvSpPr>
        <dsp:cNvPr id="0" name=""/>
        <dsp:cNvSpPr/>
      </dsp:nvSpPr>
      <dsp:spPr>
        <a:xfrm>
          <a:off x="5312271" y="3483173"/>
          <a:ext cx="291732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7429" tIns="147429" rIns="147429" bIns="147429" numCol="1" spcCol="1270" anchor="ctr" anchorCtr="0">
          <a:noAutofit/>
        </a:bodyPr>
        <a:lstStyle/>
        <a:p>
          <a:pPr marL="0" lvl="0" indent="0" algn="l" defTabSz="577850">
            <a:lnSpc>
              <a:spcPct val="90000"/>
            </a:lnSpc>
            <a:spcBef>
              <a:spcPct val="0"/>
            </a:spcBef>
            <a:spcAft>
              <a:spcPct val="35000"/>
            </a:spcAft>
            <a:buNone/>
          </a:pPr>
          <a:r>
            <a:rPr lang="en-GB" sz="1300" b="1" i="1" kern="1200" dirty="0"/>
            <a:t>Operating Systems, Computer Networks</a:t>
          </a:r>
          <a:r>
            <a:rPr lang="en-GB" sz="1300" i="1" kern="1200" dirty="0"/>
            <a:t>, </a:t>
          </a:r>
          <a:r>
            <a:rPr lang="en-GB" sz="1300" kern="1200" dirty="0"/>
            <a:t>Databases, Web Information Systems, Scripting and programming</a:t>
          </a:r>
          <a:endParaRPr lang="en-US" sz="1300" kern="1200" dirty="0"/>
        </a:p>
        <a:p>
          <a:pPr marL="0" lvl="0" indent="0" algn="l" defTabSz="577850">
            <a:lnSpc>
              <a:spcPct val="90000"/>
            </a:lnSpc>
            <a:spcBef>
              <a:spcPct val="0"/>
            </a:spcBef>
            <a:spcAft>
              <a:spcPct val="35000"/>
            </a:spcAft>
            <a:buNone/>
          </a:pPr>
          <a:r>
            <a:rPr lang="en-GB" sz="1300" i="1" kern="1200"/>
            <a:t>In other words, a bachelor degree in Computer Science</a:t>
          </a:r>
          <a:endParaRPr lang="en-US" sz="1300" kern="1200"/>
        </a:p>
      </dsp:txBody>
      <dsp:txXfrm>
        <a:off x="5312271" y="3483173"/>
        <a:ext cx="2917328" cy="13930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3477EA-6ECD-494C-A98B-E4F5506741AA}">
      <dsp:nvSpPr>
        <dsp:cNvPr id="0" name=""/>
        <dsp:cNvSpPr/>
      </dsp:nvSpPr>
      <dsp:spPr>
        <a:xfrm>
          <a:off x="298831" y="118813"/>
          <a:ext cx="855455" cy="475252"/>
        </a:xfrm>
        <a:prstGeom prst="roundRect">
          <a:avLst>
            <a:gd name="adj" fmla="val 10000"/>
          </a:avLst>
        </a:prstGeom>
        <a:solidFill>
          <a:schemeClr val="accent2">
            <a:tint val="40000"/>
            <a:alpha val="90000"/>
            <a:hueOff val="0"/>
            <a:satOff val="0"/>
            <a:lumOff val="0"/>
            <a:alphaOff val="0"/>
          </a:schemeClr>
        </a:solidFill>
        <a:ln w="2642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solidFill>
                <a:schemeClr val="bg1">
                  <a:lumMod val="50000"/>
                </a:schemeClr>
              </a:solidFill>
            </a:rPr>
            <a:t> €€</a:t>
          </a:r>
        </a:p>
      </dsp:txBody>
      <dsp:txXfrm>
        <a:off x="312751" y="132733"/>
        <a:ext cx="827615" cy="447412"/>
      </dsp:txXfrm>
    </dsp:sp>
    <dsp:sp modelId="{083DDE85-50BE-4C4A-87DF-5B54883598D7}">
      <dsp:nvSpPr>
        <dsp:cNvPr id="0" name=""/>
        <dsp:cNvSpPr/>
      </dsp:nvSpPr>
      <dsp:spPr>
        <a:xfrm>
          <a:off x="1582017" y="59406"/>
          <a:ext cx="855455" cy="475252"/>
        </a:xfrm>
        <a:prstGeom prst="roundRect">
          <a:avLst>
            <a:gd name="adj" fmla="val 10000"/>
          </a:avLst>
        </a:prstGeom>
        <a:solidFill>
          <a:schemeClr val="accent3">
            <a:tint val="40000"/>
            <a:alpha val="90000"/>
            <a:hueOff val="0"/>
            <a:satOff val="0"/>
            <a:lumOff val="0"/>
            <a:alphaOff val="0"/>
          </a:schemeClr>
        </a:solidFill>
        <a:ln w="26425"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it-IT" sz="2100" kern="1200" dirty="0">
              <a:solidFill>
                <a:schemeClr val="bg1">
                  <a:lumMod val="50000"/>
                </a:schemeClr>
              </a:solidFill>
            </a:rPr>
            <a:t> €€€€</a:t>
          </a:r>
        </a:p>
      </dsp:txBody>
      <dsp:txXfrm>
        <a:off x="1595937" y="73326"/>
        <a:ext cx="827615" cy="447412"/>
      </dsp:txXfrm>
    </dsp:sp>
    <dsp:sp modelId="{80E67761-7713-4543-A98F-5DECABD5AB13}">
      <dsp:nvSpPr>
        <dsp:cNvPr id="0" name=""/>
        <dsp:cNvSpPr/>
      </dsp:nvSpPr>
      <dsp:spPr>
        <a:xfrm>
          <a:off x="1189932" y="2019824"/>
          <a:ext cx="356439" cy="356439"/>
        </a:xfrm>
        <a:prstGeom prst="triangle">
          <a:avLst/>
        </a:prstGeom>
        <a:solidFill>
          <a:schemeClr val="accent4">
            <a:tint val="40000"/>
            <a:alpha val="90000"/>
            <a:hueOff val="0"/>
            <a:satOff val="0"/>
            <a:lumOff val="0"/>
            <a:alphaOff val="0"/>
          </a:schemeClr>
        </a:solidFill>
        <a:ln w="2642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1F7A33A-7969-4EC1-8C88-9D93CE74DB7C}">
      <dsp:nvSpPr>
        <dsp:cNvPr id="0" name=""/>
        <dsp:cNvSpPr/>
      </dsp:nvSpPr>
      <dsp:spPr>
        <a:xfrm rot="240000">
          <a:off x="298506" y="1867086"/>
          <a:ext cx="2139290" cy="149593"/>
        </a:xfrm>
        <a:prstGeom prst="rect">
          <a:avLst/>
        </a:prstGeom>
        <a:solidFill>
          <a:schemeClr val="accent5">
            <a:tint val="40000"/>
            <a:alpha val="90000"/>
            <a:hueOff val="0"/>
            <a:satOff val="0"/>
            <a:lumOff val="0"/>
            <a:alphaOff val="0"/>
          </a:schemeClr>
        </a:solidFill>
        <a:ln w="2642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0C7779E-00BD-42F8-B5FE-DA9D7409C6FE}">
      <dsp:nvSpPr>
        <dsp:cNvPr id="0" name=""/>
        <dsp:cNvSpPr/>
      </dsp:nvSpPr>
      <dsp:spPr>
        <a:xfrm rot="240000">
          <a:off x="1569455" y="1265609"/>
          <a:ext cx="880575" cy="624459"/>
        </a:xfrm>
        <a:prstGeom prst="roundRect">
          <a:avLst/>
        </a:prstGeom>
        <a:solidFill>
          <a:schemeClr val="accent2">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D</a:t>
          </a:r>
        </a:p>
      </dsp:txBody>
      <dsp:txXfrm>
        <a:off x="1599939" y="1296093"/>
        <a:ext cx="819607" cy="563491"/>
      </dsp:txXfrm>
    </dsp:sp>
    <dsp:sp modelId="{A33A195F-8537-4D2A-8340-010E7CB586D1}">
      <dsp:nvSpPr>
        <dsp:cNvPr id="0" name=""/>
        <dsp:cNvSpPr/>
      </dsp:nvSpPr>
      <dsp:spPr>
        <a:xfrm rot="240000">
          <a:off x="1616980" y="619265"/>
          <a:ext cx="880575" cy="624459"/>
        </a:xfrm>
        <a:prstGeom prst="roundRect">
          <a:avLst/>
        </a:prstGeom>
        <a:solidFill>
          <a:schemeClr val="accent3">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S</a:t>
          </a:r>
        </a:p>
      </dsp:txBody>
      <dsp:txXfrm>
        <a:off x="1647464" y="649749"/>
        <a:ext cx="819607" cy="563491"/>
      </dsp:txXfrm>
    </dsp:sp>
    <dsp:sp modelId="{CE4DA90B-3B93-4AE9-A1B7-B65B24172BC0}">
      <dsp:nvSpPr>
        <dsp:cNvPr id="0" name=""/>
        <dsp:cNvSpPr/>
      </dsp:nvSpPr>
      <dsp:spPr>
        <a:xfrm rot="240000">
          <a:off x="345679" y="1180064"/>
          <a:ext cx="880575" cy="624459"/>
        </a:xfrm>
        <a:prstGeom prst="roundRect">
          <a:avLst/>
        </a:prstGeom>
        <a:solidFill>
          <a:schemeClr val="accent4">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dirty="0">
              <a:solidFill>
                <a:schemeClr val="bg1">
                  <a:lumMod val="50000"/>
                </a:schemeClr>
              </a:solidFill>
            </a:rPr>
            <a:t>L</a:t>
          </a:r>
        </a:p>
      </dsp:txBody>
      <dsp:txXfrm>
        <a:off x="376163" y="1210548"/>
        <a:ext cx="819607" cy="56349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rot="4" type="rect" r:blip="">
                      <dgm:adjLst/>
                    </dgm:shape>
                    <dgm:presOf/>
                    <dgm:constrLst/>
                    <dgm:ruleLst/>
                  </dgm:layoutNode>
                  <dgm:layoutNode name="right_0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rot="4" type="rect" r:blip="">
                          <dgm:adjLst/>
                        </dgm:shape>
                        <dgm:presOf/>
                        <dgm:constrLst/>
                        <dgm:ruleLst/>
                      </dgm:layoutNode>
                      <dgm:layoutNode name="right_0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rot="4" type="rect" r:blip="">
                              <dgm:adjLst/>
                            </dgm:shape>
                            <dgm:presOf/>
                            <dgm:constrLst/>
                            <dgm:ruleLst/>
                          </dgm:layoutNode>
                          <dgm:layoutNode name="right_0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rot="4" type="rect" r:blip="">
                                  <dgm:adjLst/>
                                </dgm:shape>
                                <dgm:presOf/>
                                <dgm:constrLst/>
                                <dgm:ruleLst/>
                              </dgm:layoutNode>
                              <dgm:layoutNode name="right_0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rot="-4" type="rect" r:blip="">
                      <dgm:adjLst/>
                    </dgm:shape>
                    <dgm:presOf/>
                    <dgm:constrLst/>
                    <dgm:ruleLst/>
                  </dgm:layoutNode>
                  <dgm:layoutNode name="left_1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rot="4" type="rect" r:blip="">
                              <dgm:adjLst/>
                            </dgm:shape>
                            <dgm:presOf/>
                            <dgm:constrLst/>
                            <dgm:ruleLst/>
                          </dgm:layoutNode>
                          <dgm:layoutNode name="right_1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rot="4" type="rect" r:blip="">
                                  <dgm:adjLst/>
                                </dgm:shape>
                                <dgm:presOf/>
                                <dgm:constrLst/>
                                <dgm:ruleLst/>
                              </dgm:layoutNode>
                              <dgm:layoutNode name="right_1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rot="4" type="rect" r:blip="">
                                      <dgm:adjLst/>
                                    </dgm:shape>
                                    <dgm:presOf/>
                                    <dgm:constrLst/>
                                    <dgm:ruleLst/>
                                  </dgm:layoutNode>
                                  <dgm:layoutNode name="right_1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rot="-4" type="rect" r:blip="">
                          <dgm:adjLst/>
                        </dgm:shape>
                        <dgm:presOf/>
                        <dgm:constrLst/>
                        <dgm:ruleLst/>
                      </dgm:layoutNode>
                      <dgm:layoutNode name="left_2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rot="-4" type="rect" r:blip="">
                              <dgm:adjLst/>
                            </dgm:shape>
                            <dgm:presOf/>
                            <dgm:constrLst/>
                            <dgm:ruleLst/>
                          </dgm:layoutNode>
                          <dgm:layoutNode name="left_2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rot="4" type="rect" r:blip="">
                                      <dgm:adjLst/>
                                    </dgm:shape>
                                    <dgm:presOf/>
                                    <dgm:constrLst/>
                                    <dgm:ruleLst/>
                                  </dgm:layoutNode>
                                  <dgm:layoutNode name="right_2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rot="4" type="rect" r:blip="">
                                          <dgm:adjLst/>
                                        </dgm:shape>
                                        <dgm:presOf/>
                                        <dgm:constrLst/>
                                        <dgm:ruleLst/>
                                      </dgm:layoutNode>
                                      <dgm:layoutNode name="right_2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rot="-4" type="rect" r:blip="">
                              <dgm:adjLst/>
                            </dgm:shape>
                            <dgm:presOf/>
                            <dgm:constrLst/>
                            <dgm:ruleLst/>
                          </dgm:layoutNode>
                          <dgm:layoutNode name="left_3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rot="-4" type="rect" r:blip="">
                                  <dgm:adjLst/>
                                </dgm:shape>
                                <dgm:presOf/>
                                <dgm:constrLst/>
                                <dgm:ruleLst/>
                              </dgm:layoutNode>
                              <dgm:layoutNode name="left_3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rot="-4" type="rect" r:blip="">
                                      <dgm:adjLst/>
                                    </dgm:shape>
                                    <dgm:presOf/>
                                    <dgm:constrLst/>
                                    <dgm:ruleLst/>
                                  </dgm:layoutNode>
                                  <dgm:layoutNode name="left_3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rot="4" type="rect" r:blip="">
                                              <dgm:adjLst/>
                                            </dgm:shape>
                                            <dgm:presOf/>
                                            <dgm:constrLst/>
                                            <dgm:ruleLst/>
                                          </dgm:layoutNode>
                                          <dgm:layoutNode name="right_3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rot="-4" type="rect" r:blip="">
                                  <dgm:adjLst/>
                                </dgm:shape>
                                <dgm:presOf/>
                                <dgm:constrLst/>
                                <dgm:ruleLst/>
                              </dgm:layoutNode>
                              <dgm:layoutNode name="left_4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rot="-4" type="rect" r:blip="">
                                      <dgm:adjLst/>
                                    </dgm:shape>
                                    <dgm:presOf/>
                                    <dgm:constrLst/>
                                    <dgm:ruleLst/>
                                  </dgm:layoutNode>
                                  <dgm:layoutNode name="left_4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rot="-4" type="rect" r:blip="">
                                          <dgm:adjLst/>
                                        </dgm:shape>
                                        <dgm:presOf/>
                                        <dgm:constrLst/>
                                        <dgm:ruleLst/>
                                      </dgm:layoutNode>
                                      <dgm:layoutNode name="left_4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rot="-4" type="rect" r:blip="">
                                              <dgm:adjLst/>
                                            </dgm:shape>
                                            <dgm:presOf/>
                                            <dgm:constrLst/>
                                            <dgm:ruleLst/>
                                          </dgm:layoutNode>
                                          <dgm:layoutNode name="left_4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65539" name="Rectangle 1027"/>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107" charset="0"/>
                <a:ea typeface="+mn-ea"/>
              </a:defRPr>
            </a:lvl1pPr>
          </a:lstStyle>
          <a:p>
            <a:pPr>
              <a:defRPr/>
            </a:pPr>
            <a:endParaRPr lang="en-US"/>
          </a:p>
        </p:txBody>
      </p:sp>
      <p:sp>
        <p:nvSpPr>
          <p:cNvPr id="65540" name="Rectangle 1028"/>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65541" name="Rectangle 1029"/>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E5233B04-508A-4ED0-9E7B-F1538CFEEBF7}" type="slidenum">
              <a:rPr lang="en-US"/>
              <a:pPr>
                <a:defRPr/>
              </a:pPr>
              <a:t>‹#›</a:t>
            </a:fld>
            <a:endParaRPr lang="en-US"/>
          </a:p>
        </p:txBody>
      </p:sp>
    </p:spTree>
    <p:extLst>
      <p:ext uri="{BB962C8B-B14F-4D97-AF65-F5344CB8AC3E}">
        <p14:creationId xmlns:p14="http://schemas.microsoft.com/office/powerpoint/2010/main" val="327762542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gif>
</file>

<file path=ppt/media/image21.gif>
</file>

<file path=ppt/media/image22.png>
</file>

<file path=ppt/media/image23.png>
</file>

<file path=ppt/media/image26.png>
</file>

<file path=ppt/media/image27.tmp>
</file>

<file path=ppt/media/image28.tmp>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22531" name="Rectangle 1027"/>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107" charset="0"/>
                <a:ea typeface="+mn-ea"/>
              </a:defRPr>
            </a:lvl1pPr>
          </a:lstStyle>
          <a:p>
            <a:pPr>
              <a:defRPr/>
            </a:pPr>
            <a:endParaRPr lang="en-US"/>
          </a:p>
        </p:txBody>
      </p:sp>
      <p:sp>
        <p:nvSpPr>
          <p:cNvPr id="10244" name="Rectangle 1028"/>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3" name="Rectangle 1029"/>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1030"/>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07" charset="0"/>
                <a:ea typeface="+mn-ea"/>
              </a:defRPr>
            </a:lvl1pPr>
          </a:lstStyle>
          <a:p>
            <a:pPr>
              <a:defRPr/>
            </a:pPr>
            <a:endParaRPr lang="en-US"/>
          </a:p>
        </p:txBody>
      </p:sp>
      <p:sp>
        <p:nvSpPr>
          <p:cNvPr id="22535" name="Rectangle 1031"/>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C20A34D6-EB4B-4C52-946F-3D46AC9FE52F}" type="slidenum">
              <a:rPr lang="en-AU"/>
              <a:pPr>
                <a:defRPr/>
              </a:pPr>
              <a:t>‹#›</a:t>
            </a:fld>
            <a:endParaRPr lang="en-AU"/>
          </a:p>
        </p:txBody>
      </p:sp>
    </p:spTree>
    <p:extLst>
      <p:ext uri="{BB962C8B-B14F-4D97-AF65-F5344CB8AC3E}">
        <p14:creationId xmlns:p14="http://schemas.microsoft.com/office/powerpoint/2010/main" val="26036493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egnaposto immagine diapositiva 1"/>
          <p:cNvSpPr>
            <a:spLocks noGrp="1" noRot="1" noChangeAspect="1" noTextEdit="1"/>
          </p:cNvSpPr>
          <p:nvPr>
            <p:ph type="sldImg"/>
          </p:nvPr>
        </p:nvSpPr>
        <p:spPr>
          <a:xfrm>
            <a:off x="381000" y="685800"/>
            <a:ext cx="6096000" cy="3429000"/>
          </a:xfrm>
          <a:ln/>
        </p:spPr>
      </p:sp>
      <p:sp>
        <p:nvSpPr>
          <p:cNvPr id="13315"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3316"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E31D3E3F-168A-4D1C-ABDD-BDD42B211CE7}" type="slidenum">
              <a:rPr lang="en-AU" altLang="it-IT"/>
              <a:pPr>
                <a:spcBef>
                  <a:spcPct val="0"/>
                </a:spcBef>
              </a:pPr>
              <a:t>1</a:t>
            </a:fld>
            <a:endParaRPr lang="en-AU" altLang="it-IT"/>
          </a:p>
        </p:txBody>
      </p:sp>
    </p:spTree>
    <p:extLst>
      <p:ext uri="{BB962C8B-B14F-4D97-AF65-F5344CB8AC3E}">
        <p14:creationId xmlns:p14="http://schemas.microsoft.com/office/powerpoint/2010/main" val="772435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dirty="0" err="1"/>
              <a:t>Cve</a:t>
            </a:r>
            <a:r>
              <a:rPr lang="it-IT" dirty="0"/>
              <a:t>: http://cve.mitre.org/cgi-bin/cvename.cgi?name=CVE-2015-3035</a:t>
            </a:r>
          </a:p>
          <a:p>
            <a:r>
              <a:rPr lang="it-IT" dirty="0" err="1"/>
              <a:t>Example</a:t>
            </a:r>
            <a:r>
              <a:rPr lang="it-IT" dirty="0"/>
              <a:t>:</a:t>
            </a:r>
            <a:r>
              <a:rPr lang="it-IT" baseline="0" dirty="0"/>
              <a:t> http://www.securityfocus.com/archive/1/archive/1/535240/100/0/threaded</a:t>
            </a:r>
            <a:endParaRPr lang="it-IT" dirty="0"/>
          </a:p>
        </p:txBody>
      </p:sp>
      <p:sp>
        <p:nvSpPr>
          <p:cNvPr id="4" name="Segnaposto numero diapositiva 3"/>
          <p:cNvSpPr>
            <a:spLocks noGrp="1"/>
          </p:cNvSpPr>
          <p:nvPr>
            <p:ph type="sldNum" sz="quarter" idx="10"/>
          </p:nvPr>
        </p:nvSpPr>
        <p:spPr/>
        <p:txBody>
          <a:bodyPr/>
          <a:lstStyle/>
          <a:p>
            <a:pPr>
              <a:defRPr/>
            </a:pPr>
            <a:fld id="{C20A34D6-EB4B-4C52-946F-3D46AC9FE52F}" type="slidenum">
              <a:rPr lang="en-AU" smtClean="0"/>
              <a:pPr>
                <a:defRPr/>
              </a:pPr>
              <a:t>13</a:t>
            </a:fld>
            <a:endParaRPr lang="en-AU"/>
          </a:p>
        </p:txBody>
      </p:sp>
    </p:spTree>
    <p:extLst>
      <p:ext uri="{BB962C8B-B14F-4D97-AF65-F5344CB8AC3E}">
        <p14:creationId xmlns:p14="http://schemas.microsoft.com/office/powerpoint/2010/main" val="2347711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F083B31-9E55-451F-8ACA-805311EDC336}" type="slidenum">
              <a:rPr lang="en-AU" altLang="it-IT"/>
              <a:pPr>
                <a:spcBef>
                  <a:spcPct val="0"/>
                </a:spcBef>
              </a:pPr>
              <a:t>15</a:t>
            </a:fld>
            <a:endParaRPr lang="en-AU" altLang="it-IT"/>
          </a:p>
        </p:txBody>
      </p:sp>
      <p:sp>
        <p:nvSpPr>
          <p:cNvPr id="35843" name="Rectangle 1026"/>
          <p:cNvSpPr>
            <a:spLocks noGrp="1" noRot="1" noChangeAspect="1" noChangeArrowheads="1" noTextEdit="1"/>
          </p:cNvSpPr>
          <p:nvPr>
            <p:ph type="sldImg"/>
          </p:nvPr>
        </p:nvSpPr>
        <p:spPr>
          <a:xfrm>
            <a:off x="381000" y="685800"/>
            <a:ext cx="6096000" cy="3429000"/>
          </a:xfrm>
          <a:ln/>
        </p:spPr>
      </p:sp>
      <p:sp>
        <p:nvSpPr>
          <p:cNvPr id="35844" name="Rectangle 1027"/>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rPr>
              <a:t>This quote from the start of Ch0 ”Reader’s Guide” sets the scene for why we want to study these issues.</a:t>
            </a:r>
          </a:p>
          <a:p>
            <a:pPr eaLnBrk="1" hangingPunct="1"/>
            <a:endParaRPr lang="en-US" altLang="it-IT">
              <a:latin typeface="Arial" panose="020B0604020202020204" pitchFamily="34" charset="0"/>
            </a:endParaRPr>
          </a:p>
        </p:txBody>
      </p:sp>
    </p:spTree>
    <p:extLst>
      <p:ext uri="{BB962C8B-B14F-4D97-AF65-F5344CB8AC3E}">
        <p14:creationId xmlns:p14="http://schemas.microsoft.com/office/powerpoint/2010/main" val="3076033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egnaposto immagine diapositiva 1"/>
          <p:cNvSpPr>
            <a:spLocks noGrp="1" noRot="1" noChangeAspect="1" noTextEdit="1"/>
          </p:cNvSpPr>
          <p:nvPr>
            <p:ph type="sldImg"/>
          </p:nvPr>
        </p:nvSpPr>
        <p:spPr>
          <a:xfrm>
            <a:off x="381000" y="685800"/>
            <a:ext cx="6096000" cy="3429000"/>
          </a:xfrm>
          <a:ln/>
        </p:spPr>
      </p:sp>
      <p:sp>
        <p:nvSpPr>
          <p:cNvPr id="3789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3789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C0645187-C172-486A-9EBD-4117D60EB409}" type="slidenum">
              <a:rPr lang="en-AU" altLang="it-IT"/>
              <a:pPr>
                <a:spcBef>
                  <a:spcPct val="0"/>
                </a:spcBef>
              </a:pPr>
              <a:t>21</a:t>
            </a:fld>
            <a:endParaRPr lang="en-AU" altLang="it-IT"/>
          </a:p>
        </p:txBody>
      </p:sp>
    </p:spTree>
    <p:extLst>
      <p:ext uri="{BB962C8B-B14F-4D97-AF65-F5344CB8AC3E}">
        <p14:creationId xmlns:p14="http://schemas.microsoft.com/office/powerpoint/2010/main" val="2735189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xfrm>
            <a:off x="381000" y="685800"/>
            <a:ext cx="6096000" cy="3429000"/>
          </a:xfrm>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sz="1100" dirty="0">
                <a:latin typeface="Arial" panose="020B0604020202020204" pitchFamily="34" charset="0"/>
                <a:cs typeface="Arial" panose="020B0604020202020204" pitchFamily="34" charset="0"/>
              </a:rPr>
              <a:t>Computer security is both fascinating and complex. Some of the reasons follow:</a:t>
            </a:r>
          </a:p>
          <a:p>
            <a:pPr eaLnBrk="1" hangingPunct="1"/>
            <a:r>
              <a:rPr lang="en-US" altLang="it-IT" sz="1100" b="1" dirty="0">
                <a:latin typeface="Arial" panose="020B0604020202020204" pitchFamily="34" charset="0"/>
                <a:cs typeface="Arial" panose="020B0604020202020204" pitchFamily="34" charset="0"/>
              </a:rPr>
              <a:t>1.</a:t>
            </a:r>
            <a:r>
              <a:rPr lang="en-US" altLang="it-IT" sz="1100" dirty="0">
                <a:latin typeface="Arial" panose="020B0604020202020204" pitchFamily="34" charset="0"/>
                <a:cs typeface="Arial" panose="020B0604020202020204" pitchFamily="34" charset="0"/>
              </a:rPr>
              <a:t> Computer security is not as simple as it might first appear to the novice. The requirements seem to be straightforward, but the mechanisms used to meet those requirements can be quite complex and subtle.</a:t>
            </a:r>
          </a:p>
          <a:p>
            <a:pPr eaLnBrk="1" hangingPunct="1"/>
            <a:r>
              <a:rPr lang="en-US" altLang="it-IT" sz="1100" b="1" dirty="0">
                <a:latin typeface="Arial" panose="020B0604020202020204" pitchFamily="34" charset="0"/>
                <a:cs typeface="Arial" panose="020B0604020202020204" pitchFamily="34" charset="0"/>
              </a:rPr>
              <a:t>2.</a:t>
            </a:r>
            <a:r>
              <a:rPr lang="en-US" altLang="it-IT" sz="1100" dirty="0">
                <a:latin typeface="Arial" panose="020B0604020202020204" pitchFamily="34" charset="0"/>
                <a:cs typeface="Arial" panose="020B0604020202020204" pitchFamily="34" charset="0"/>
              </a:rPr>
              <a:t> In developing a particular security mechanism or algorithm, one must always consider potential attacks (often unexpected) on those security features. </a:t>
            </a:r>
          </a:p>
          <a:p>
            <a:pPr eaLnBrk="1" hangingPunct="1"/>
            <a:r>
              <a:rPr lang="en-US" altLang="it-IT" sz="1100" b="1" dirty="0">
                <a:latin typeface="Arial" panose="020B0604020202020204" pitchFamily="34" charset="0"/>
                <a:cs typeface="Arial" panose="020B0604020202020204" pitchFamily="34" charset="0"/>
              </a:rPr>
              <a:t>3.</a:t>
            </a:r>
            <a:r>
              <a:rPr lang="en-US" altLang="it-IT" sz="1100" dirty="0">
                <a:latin typeface="Arial" panose="020B0604020202020204" pitchFamily="34" charset="0"/>
                <a:cs typeface="Arial" panose="020B0604020202020204" pitchFamily="34" charset="0"/>
              </a:rPr>
              <a:t> Hence procedures used to provide particular services are often counterintuitive. </a:t>
            </a:r>
          </a:p>
          <a:p>
            <a:pPr eaLnBrk="1" hangingPunct="1"/>
            <a:r>
              <a:rPr lang="en-US" altLang="it-IT" sz="1100" b="1" dirty="0">
                <a:latin typeface="Arial" panose="020B0604020202020204" pitchFamily="34" charset="0"/>
                <a:cs typeface="Arial" panose="020B0604020202020204" pitchFamily="34" charset="0"/>
              </a:rPr>
              <a:t>4. </a:t>
            </a:r>
            <a:r>
              <a:rPr lang="en-US" altLang="it-IT" sz="1100" dirty="0">
                <a:latin typeface="Arial" panose="020B0604020202020204" pitchFamily="34" charset="0"/>
                <a:cs typeface="Arial" panose="020B0604020202020204" pitchFamily="34" charset="0"/>
              </a:rPr>
              <a:t>Having designed various security mechanisms, it is necessary to decide where to use them.</a:t>
            </a:r>
          </a:p>
          <a:p>
            <a:pPr eaLnBrk="1" hangingPunct="1"/>
            <a:r>
              <a:rPr lang="en-US" altLang="it-IT" sz="1100" b="1" dirty="0">
                <a:latin typeface="Arial" panose="020B0604020202020204" pitchFamily="34" charset="0"/>
                <a:cs typeface="Arial" panose="020B0604020202020204" pitchFamily="34" charset="0"/>
              </a:rPr>
              <a:t>5.</a:t>
            </a:r>
            <a:r>
              <a:rPr lang="en-US" altLang="it-IT" sz="1100" dirty="0">
                <a:latin typeface="Arial" panose="020B0604020202020204" pitchFamily="34" charset="0"/>
                <a:cs typeface="Arial" panose="020B0604020202020204" pitchFamily="34" charset="0"/>
              </a:rPr>
              <a:t> Security mechanisms typically involve more than a particular algorithm or protocol, but also require participants to have secret information, leading to issues of creation, distribution, and protection of that secret information. </a:t>
            </a:r>
          </a:p>
          <a:p>
            <a:pPr eaLnBrk="1" hangingPunct="1"/>
            <a:r>
              <a:rPr lang="en-US" altLang="it-IT" sz="1100" b="1" dirty="0">
                <a:latin typeface="Arial" panose="020B0604020202020204" pitchFamily="34" charset="0"/>
                <a:cs typeface="Arial" panose="020B0604020202020204" pitchFamily="34" charset="0"/>
              </a:rPr>
              <a:t>6. </a:t>
            </a:r>
            <a:r>
              <a:rPr lang="en-US" altLang="it-IT" sz="1100" dirty="0">
                <a:latin typeface="Arial" panose="020B0604020202020204" pitchFamily="34" charset="0"/>
                <a:cs typeface="Arial" panose="020B0604020202020204" pitchFamily="34" charset="0"/>
              </a:rPr>
              <a:t>Computer security is essentially a battle of wits between a perpetrator who tries to find holes and the designer or administrator who tries to close them. </a:t>
            </a:r>
          </a:p>
          <a:p>
            <a:pPr eaLnBrk="1" hangingPunct="1"/>
            <a:r>
              <a:rPr lang="en-US" altLang="it-IT" sz="1100" b="1" dirty="0">
                <a:latin typeface="Arial" panose="020B0604020202020204" pitchFamily="34" charset="0"/>
                <a:cs typeface="Arial" panose="020B0604020202020204" pitchFamily="34" charset="0"/>
              </a:rPr>
              <a:t>7. </a:t>
            </a:r>
            <a:r>
              <a:rPr lang="en-US" altLang="it-IT" sz="1100">
                <a:latin typeface="Arial" panose="020B0604020202020204" pitchFamily="34" charset="0"/>
                <a:cs typeface="Arial" panose="020B0604020202020204" pitchFamily="34" charset="0"/>
              </a:rPr>
              <a:t>There is a natural tendency on the part of users and system managers to perceive little benefit from security investment until a security failure occurs.</a:t>
            </a:r>
          </a:p>
          <a:p>
            <a:pPr eaLnBrk="1" hangingPunct="1"/>
            <a:r>
              <a:rPr lang="en-US" altLang="it-IT" sz="1100" b="1" dirty="0">
                <a:latin typeface="Arial" panose="020B0604020202020204" pitchFamily="34" charset="0"/>
                <a:cs typeface="Arial" panose="020B0604020202020204" pitchFamily="34" charset="0"/>
              </a:rPr>
              <a:t>8. </a:t>
            </a:r>
            <a:r>
              <a:rPr lang="en-US" altLang="it-IT" sz="1100" dirty="0">
                <a:latin typeface="Arial" panose="020B0604020202020204" pitchFamily="34" charset="0"/>
                <a:cs typeface="Arial" panose="020B0604020202020204" pitchFamily="34" charset="0"/>
              </a:rPr>
              <a:t>Security requires regular monitoring, difficult in today's short-term environment.</a:t>
            </a:r>
          </a:p>
          <a:p>
            <a:pPr eaLnBrk="1" hangingPunct="1"/>
            <a:r>
              <a:rPr lang="en-US" altLang="it-IT" sz="1100" b="1" dirty="0">
                <a:latin typeface="Arial" panose="020B0604020202020204" pitchFamily="34" charset="0"/>
                <a:cs typeface="Arial" panose="020B0604020202020204" pitchFamily="34" charset="0"/>
              </a:rPr>
              <a:t>9. </a:t>
            </a:r>
            <a:r>
              <a:rPr lang="en-US" altLang="it-IT" sz="1100" dirty="0">
                <a:latin typeface="Arial" panose="020B0604020202020204" pitchFamily="34" charset="0"/>
                <a:cs typeface="Arial" panose="020B0604020202020204" pitchFamily="34" charset="0"/>
              </a:rPr>
              <a:t>Security is still too often an afterthought - incorporated after the design is complete.</a:t>
            </a:r>
          </a:p>
          <a:p>
            <a:pPr eaLnBrk="1" hangingPunct="1"/>
            <a:r>
              <a:rPr lang="en-US" altLang="it-IT" sz="1100" b="1" dirty="0">
                <a:latin typeface="Arial" panose="020B0604020202020204" pitchFamily="34" charset="0"/>
                <a:cs typeface="Arial" panose="020B0604020202020204" pitchFamily="34" charset="0"/>
              </a:rPr>
              <a:t>10. </a:t>
            </a:r>
            <a:r>
              <a:rPr lang="en-US" altLang="it-IT" sz="1100" dirty="0">
                <a:latin typeface="Arial" panose="020B0604020202020204" pitchFamily="34" charset="0"/>
                <a:cs typeface="Arial" panose="020B0604020202020204" pitchFamily="34" charset="0"/>
              </a:rPr>
              <a:t>Many users / security administrators view strong security as an impediment to efficient and user-friendly operation of an information system or use of information.</a:t>
            </a:r>
          </a:p>
          <a:p>
            <a:pPr eaLnBrk="1" hangingPunct="1"/>
            <a:endParaRPr lang="en-US" altLang="it-IT" sz="1100" dirty="0">
              <a:latin typeface="Arial" panose="020B0604020202020204" pitchFamily="34" charset="0"/>
              <a:cs typeface="Arial" panose="020B0604020202020204" pitchFamily="34" charset="0"/>
            </a:endParaRPr>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7B40449-96DC-41DB-9D25-0B52C01D1E87}" type="slidenum">
              <a:rPr lang="en-AU" altLang="it-IT"/>
              <a:pPr>
                <a:spcBef>
                  <a:spcPct val="0"/>
                </a:spcBef>
              </a:pPr>
              <a:t>22</a:t>
            </a:fld>
            <a:endParaRPr lang="en-AU" altLang="it-IT"/>
          </a:p>
        </p:txBody>
      </p:sp>
    </p:spTree>
    <p:extLst>
      <p:ext uri="{BB962C8B-B14F-4D97-AF65-F5344CB8AC3E}">
        <p14:creationId xmlns:p14="http://schemas.microsoft.com/office/powerpoint/2010/main" val="3454238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E88E0F6B-D01D-4F45-A2B9-4A73CED0F5C8}" type="slidenum">
              <a:rPr lang="en-AU" altLang="it-IT"/>
              <a:pPr>
                <a:spcBef>
                  <a:spcPct val="0"/>
                </a:spcBef>
              </a:pPr>
              <a:t>24</a:t>
            </a:fld>
            <a:endParaRPr lang="en-AU" altLang="it-IT"/>
          </a:p>
        </p:txBody>
      </p:sp>
      <p:sp>
        <p:nvSpPr>
          <p:cNvPr id="39939" name="Rectangle 2"/>
          <p:cNvSpPr>
            <a:spLocks noGrp="1" noRot="1" noChangeAspect="1" noChangeArrowheads="1" noTextEdit="1"/>
          </p:cNvSpPr>
          <p:nvPr>
            <p:ph type="sldImg"/>
          </p:nvPr>
        </p:nvSpPr>
        <p:spPr>
          <a:xfrm>
            <a:off x="381000" y="685800"/>
            <a:ext cx="6096000" cy="3429000"/>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cs typeface="Arial" panose="020B0604020202020204" pitchFamily="34" charset="0"/>
              </a:rPr>
              <a:t>A useful means of classifying security attacks, used both in X.800 and RFC 2828, is in terms of </a:t>
            </a:r>
            <a:r>
              <a:rPr lang="en-US" altLang="it-IT" i="1">
                <a:latin typeface="Arial" panose="020B0604020202020204" pitchFamily="34" charset="0"/>
                <a:cs typeface="Arial" panose="020B0604020202020204" pitchFamily="34" charset="0"/>
              </a:rPr>
              <a:t>passive attacks </a:t>
            </a:r>
            <a:r>
              <a:rPr lang="en-US" altLang="it-IT">
                <a:latin typeface="Arial" panose="020B0604020202020204" pitchFamily="34" charset="0"/>
                <a:cs typeface="Arial" panose="020B0604020202020204" pitchFamily="34" charset="0"/>
              </a:rPr>
              <a:t>and </a:t>
            </a:r>
            <a:r>
              <a:rPr lang="en-US" altLang="it-IT" i="1">
                <a:latin typeface="Arial" panose="020B0604020202020204" pitchFamily="34" charset="0"/>
                <a:cs typeface="Arial" panose="020B0604020202020204" pitchFamily="34" charset="0"/>
              </a:rPr>
              <a:t>active attacks. </a:t>
            </a:r>
            <a:r>
              <a:rPr lang="en-US" altLang="it-IT">
                <a:latin typeface="Arial" panose="020B0604020202020204" pitchFamily="34" charset="0"/>
                <a:cs typeface="Arial" panose="020B0604020202020204" pitchFamily="34" charset="0"/>
              </a:rPr>
              <a:t>A passive attack attempts to learn or make use of information from the system but does not affect system resources.</a:t>
            </a:r>
            <a:endParaRPr lang="en-US" altLang="it-IT" b="1">
              <a:latin typeface="Arial" panose="020B0604020202020204" pitchFamily="34" charset="0"/>
              <a:cs typeface="Arial" panose="020B0604020202020204" pitchFamily="34" charset="0"/>
            </a:endParaRPr>
          </a:p>
          <a:p>
            <a:pPr eaLnBrk="1" hangingPunct="1"/>
            <a:r>
              <a:rPr lang="en-US" altLang="it-IT" i="1">
                <a:latin typeface="Arial" panose="020B0604020202020204" pitchFamily="34" charset="0"/>
                <a:cs typeface="Arial" panose="020B0604020202020204" pitchFamily="34" charset="0"/>
              </a:rPr>
              <a:t>Passive attacks </a:t>
            </a:r>
            <a:r>
              <a:rPr lang="en-US" altLang="it-IT">
                <a:latin typeface="Arial" panose="020B0604020202020204" pitchFamily="34" charset="0"/>
                <a:cs typeface="Arial" panose="020B0604020202020204" pitchFamily="34" charset="0"/>
              </a:rPr>
              <a:t>are in the nature of eavesdropping on, or monitoring of, transmissions. The goal of the opponent is to obtain information that is being transmitted. Two types of passive attacks are</a:t>
            </a:r>
            <a:r>
              <a:rPr lang="en-AU" altLang="it-IT">
                <a:latin typeface="Arial" panose="020B0604020202020204" pitchFamily="34" charset="0"/>
                <a:cs typeface="Arial" panose="020B0604020202020204" pitchFamily="34" charset="0"/>
              </a:rPr>
              <a:t>:</a:t>
            </a:r>
          </a:p>
          <a:p>
            <a:pPr eaLnBrk="1" hangingPunct="1"/>
            <a:r>
              <a:rPr lang="en-US" altLang="it-IT">
                <a:latin typeface="Arial" panose="020B0604020202020204" pitchFamily="34" charset="0"/>
                <a:cs typeface="Arial" panose="020B0604020202020204" pitchFamily="34" charset="0"/>
              </a:rPr>
              <a:t>+ release of message contents - as shown above in Stallings Figure 1.2a here</a:t>
            </a:r>
          </a:p>
          <a:p>
            <a:pPr eaLnBrk="1" hangingPunct="1"/>
            <a:r>
              <a:rPr lang="en-US" altLang="it-IT">
                <a:latin typeface="Arial" panose="020B0604020202020204" pitchFamily="34" charset="0"/>
                <a:cs typeface="Arial" panose="020B0604020202020204" pitchFamily="34" charset="0"/>
              </a:rPr>
              <a:t>+ traffic analysis - monitor traffic flow to determine location and identity of communicating hosts and could observe the frequency and length of messages being exchanged</a:t>
            </a:r>
          </a:p>
          <a:p>
            <a:pPr eaLnBrk="1" hangingPunct="1"/>
            <a:r>
              <a:rPr lang="en-US" altLang="it-IT">
                <a:latin typeface="Arial" panose="020B0604020202020204" pitchFamily="34" charset="0"/>
                <a:cs typeface="Arial" panose="020B0604020202020204" pitchFamily="34" charset="0"/>
              </a:rPr>
              <a:t>These attacks are difficult to detect because they do not involve any alteration of the data.</a:t>
            </a:r>
          </a:p>
          <a:p>
            <a:pPr eaLnBrk="1" hangingPunct="1"/>
            <a:endParaRPr lang="en-US" altLang="it-I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0979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9D8770EC-B544-40D6-8344-8242758FB42B}" type="slidenum">
              <a:rPr lang="en-AU" altLang="it-IT"/>
              <a:pPr>
                <a:spcBef>
                  <a:spcPct val="0"/>
                </a:spcBef>
              </a:pPr>
              <a:t>25</a:t>
            </a:fld>
            <a:endParaRPr lang="en-AU" altLang="it-IT"/>
          </a:p>
        </p:txBody>
      </p:sp>
      <p:sp>
        <p:nvSpPr>
          <p:cNvPr id="41987" name="Rectangle 2"/>
          <p:cNvSpPr>
            <a:spLocks noGrp="1" noRot="1" noChangeAspect="1" noChangeArrowheads="1" noTextEdit="1"/>
          </p:cNvSpPr>
          <p:nvPr>
            <p:ph type="sldImg"/>
          </p:nvPr>
        </p:nvSpPr>
        <p:spPr>
          <a:xfrm>
            <a:off x="381000" y="685800"/>
            <a:ext cx="6096000" cy="3429000"/>
          </a:xfrm>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a:latin typeface="Arial" panose="020B0604020202020204" pitchFamily="34" charset="0"/>
                <a:cs typeface="Arial" panose="020B0604020202020204" pitchFamily="34" charset="0"/>
              </a:rPr>
              <a:t>Active attacks involve some modification of the data stream or the creation of a false stream and can be subdivided into four categories: masquerade, replay, modification of messages, and denial of service</a:t>
            </a:r>
            <a:r>
              <a:rPr lang="en-AU" altLang="it-IT">
                <a:latin typeface="Arial" panose="020B0604020202020204" pitchFamily="34" charset="0"/>
                <a:cs typeface="Arial" panose="020B0604020202020204" pitchFamily="34" charset="0"/>
              </a:rPr>
              <a:t>:</a:t>
            </a:r>
          </a:p>
          <a:p>
            <a:pPr eaLnBrk="1" hangingPunct="1">
              <a:lnSpc>
                <a:spcPct val="90000"/>
              </a:lnSpc>
              <a:buFontTx/>
              <a:buChar char="•"/>
            </a:pPr>
            <a:r>
              <a:rPr lang="en-US" altLang="it-IT">
                <a:latin typeface="Arial" panose="020B0604020202020204" pitchFamily="34" charset="0"/>
                <a:cs typeface="Arial" panose="020B0604020202020204" pitchFamily="34" charset="0"/>
              </a:rPr>
              <a:t> masquerade of one entity as some other</a:t>
            </a:r>
            <a:endParaRPr lang="en-AU" altLang="it-IT">
              <a:latin typeface="Arial" panose="020B0604020202020204" pitchFamily="34" charset="0"/>
              <a:cs typeface="Arial" panose="020B0604020202020204" pitchFamily="34" charset="0"/>
            </a:endParaRPr>
          </a:p>
          <a:p>
            <a:pPr eaLnBrk="1" hangingPunct="1">
              <a:lnSpc>
                <a:spcPct val="90000"/>
              </a:lnSpc>
              <a:buFontTx/>
              <a:buChar char="•"/>
            </a:pPr>
            <a:r>
              <a:rPr lang="en-US" altLang="it-IT">
                <a:latin typeface="Arial" panose="020B0604020202020204" pitchFamily="34" charset="0"/>
                <a:cs typeface="Arial" panose="020B0604020202020204" pitchFamily="34" charset="0"/>
              </a:rPr>
              <a:t> replay previous messages (as shown above in Stallings Figure 1.3b)</a:t>
            </a:r>
          </a:p>
          <a:p>
            <a:pPr eaLnBrk="1" hangingPunct="1">
              <a:lnSpc>
                <a:spcPct val="90000"/>
              </a:lnSpc>
              <a:buFontTx/>
              <a:buChar char="•"/>
            </a:pPr>
            <a:r>
              <a:rPr lang="en-US" altLang="it-IT">
                <a:latin typeface="Arial" panose="020B0604020202020204" pitchFamily="34" charset="0"/>
                <a:cs typeface="Arial" panose="020B0604020202020204" pitchFamily="34" charset="0"/>
              </a:rPr>
              <a:t> modify/alter (part of) messages in transit to produce an unauthorized effect</a:t>
            </a:r>
          </a:p>
          <a:p>
            <a:pPr eaLnBrk="1" hangingPunct="1">
              <a:buFontTx/>
              <a:buChar char="•"/>
            </a:pPr>
            <a:r>
              <a:rPr lang="en-US" altLang="it-IT">
                <a:latin typeface="Arial" panose="020B0604020202020204" pitchFamily="34" charset="0"/>
                <a:cs typeface="Arial" panose="020B0604020202020204" pitchFamily="34" charset="0"/>
              </a:rPr>
              <a:t> denial of service - prevents or inhibits the normal use or management of communications facilities</a:t>
            </a:r>
          </a:p>
          <a:p>
            <a:pPr eaLnBrk="1" hangingPunct="1">
              <a:lnSpc>
                <a:spcPct val="90000"/>
              </a:lnSpc>
            </a:pPr>
            <a:r>
              <a:rPr lang="en-US" altLang="it-IT">
                <a:latin typeface="Arial" panose="020B0604020202020204" pitchFamily="34" charset="0"/>
                <a:cs typeface="Arial" panose="020B0604020202020204" pitchFamily="34" charset="0"/>
              </a:rPr>
              <a:t>Active attacks present the opposite characteristics of passive attacks. Whereas passive attacks are difficult to detect, measures are available to prevent their success. On the other hand, it is quite difficult to prevent active attacks absolutely, because of the wide variety of potential physical, software, and network vulnerabilities. Instead, the goal is to detect active attacks and to recover from any disruption or delays caused by them.</a:t>
            </a:r>
          </a:p>
          <a:p>
            <a:pPr lvl="1" eaLnBrk="1" hangingPunct="1">
              <a:lnSpc>
                <a:spcPct val="90000"/>
              </a:lnSpc>
            </a:pPr>
            <a:endParaRPr lang="en-US" altLang="it-I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2121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2BFA51D5-C3EA-4337-8412-E1C609DB047E}" type="slidenum">
              <a:rPr lang="en-AU" altLang="it-IT"/>
              <a:pPr>
                <a:spcBef>
                  <a:spcPct val="0"/>
                </a:spcBef>
              </a:pPr>
              <a:t>26</a:t>
            </a:fld>
            <a:endParaRPr lang="en-AU" altLang="it-IT"/>
          </a:p>
        </p:txBody>
      </p:sp>
      <p:sp>
        <p:nvSpPr>
          <p:cNvPr id="52227" name="Rectangle 2"/>
          <p:cNvSpPr>
            <a:spLocks noGrp="1" noRot="1" noChangeAspect="1" noChangeArrowheads="1" noTextEdit="1"/>
          </p:cNvSpPr>
          <p:nvPr>
            <p:ph type="sldImg"/>
          </p:nvPr>
        </p:nvSpPr>
        <p:spPr>
          <a:xfrm>
            <a:off x="381000" y="685800"/>
            <a:ext cx="6096000" cy="3429000"/>
          </a:xfrm>
          <a:ln/>
        </p:spPr>
      </p:sp>
      <p:sp>
        <p:nvSpPr>
          <p:cNvPr id="522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it-IT">
                <a:latin typeface="Arial" panose="020B0604020202020204" pitchFamily="34" charset="0"/>
              </a:rPr>
              <a:t>In considering the place of encryption, its useful to use the following two models from Stallings section 1.6.</a:t>
            </a:r>
          </a:p>
          <a:p>
            <a:pPr eaLnBrk="1" hangingPunct="1"/>
            <a:r>
              <a:rPr lang="en-AU" altLang="it-IT">
                <a:latin typeface="Arial" panose="020B0604020202020204" pitchFamily="34" charset="0"/>
              </a:rPr>
              <a:t>The first, illustrated in Figure 1.4, models information being </a:t>
            </a:r>
            <a:r>
              <a:rPr lang="en-US" altLang="it-IT">
                <a:latin typeface="Arial" panose="020B0604020202020204" pitchFamily="34" charset="0"/>
              </a:rPr>
              <a:t>transferred from one party to another </a:t>
            </a:r>
            <a:r>
              <a:rPr lang="en-AU" altLang="it-IT">
                <a:latin typeface="Arial" panose="020B0604020202020204" pitchFamily="34" charset="0"/>
              </a:rPr>
              <a:t>over an insecure communications channel, in the presence of possible opponents.</a:t>
            </a:r>
            <a:r>
              <a:rPr lang="en-US" altLang="it-IT">
                <a:latin typeface="Arial" panose="020B0604020202020204" pitchFamily="34" charset="0"/>
              </a:rPr>
              <a:t> The two parties, who are the principals in this transaction, must cooperate for the exchange to take place</a:t>
            </a:r>
            <a:r>
              <a:rPr lang="en-US" altLang="it-IT" i="1">
                <a:latin typeface="Arial" panose="020B0604020202020204" pitchFamily="34" charset="0"/>
              </a:rPr>
              <a:t>. </a:t>
            </a:r>
            <a:r>
              <a:rPr lang="en-AU" altLang="it-IT">
                <a:latin typeface="Arial" panose="020B0604020202020204" pitchFamily="34" charset="0"/>
              </a:rPr>
              <a:t> They can use an appropriate </a:t>
            </a:r>
            <a:r>
              <a:rPr lang="en-AU" altLang="it-IT" b="1">
                <a:latin typeface="Arial" panose="020B0604020202020204" pitchFamily="34" charset="0"/>
              </a:rPr>
              <a:t>security transform (encryption algorithm)</a:t>
            </a:r>
            <a:r>
              <a:rPr lang="en-AU" altLang="it-IT">
                <a:latin typeface="Arial" panose="020B0604020202020204" pitchFamily="34" charset="0"/>
              </a:rPr>
              <a:t>, with suitable </a:t>
            </a:r>
            <a:r>
              <a:rPr lang="en-AU" altLang="it-IT" b="1">
                <a:latin typeface="Arial" panose="020B0604020202020204" pitchFamily="34" charset="0"/>
              </a:rPr>
              <a:t>keys</a:t>
            </a:r>
            <a:r>
              <a:rPr lang="en-AU" altLang="it-IT">
                <a:latin typeface="Arial" panose="020B0604020202020204" pitchFamily="34" charset="0"/>
              </a:rPr>
              <a:t>, possibly negotiated using the presence of a </a:t>
            </a:r>
            <a:r>
              <a:rPr lang="en-AU" altLang="it-IT" b="1">
                <a:latin typeface="Arial" panose="020B0604020202020204" pitchFamily="34" charset="0"/>
              </a:rPr>
              <a:t>trusted third party</a:t>
            </a:r>
            <a:r>
              <a:rPr lang="en-AU" altLang="it-IT">
                <a:latin typeface="Arial" panose="020B0604020202020204" pitchFamily="34" charset="0"/>
              </a:rPr>
              <a:t>. </a:t>
            </a:r>
            <a:r>
              <a:rPr lang="en-US" altLang="it-IT">
                <a:latin typeface="Arial" panose="020B0604020202020204" pitchFamily="34" charset="0"/>
              </a:rPr>
              <a:t>Parts One through Four of this book concentrates on the types of security mechanisms and services that fit into the model shown here.</a:t>
            </a:r>
            <a:endParaRPr lang="en-AU" altLang="it-IT">
              <a:latin typeface="Arial" panose="020B0604020202020204" pitchFamily="34" charset="0"/>
            </a:endParaRPr>
          </a:p>
        </p:txBody>
      </p:sp>
    </p:spTree>
    <p:extLst>
      <p:ext uri="{BB962C8B-B14F-4D97-AF65-F5344CB8AC3E}">
        <p14:creationId xmlns:p14="http://schemas.microsoft.com/office/powerpoint/2010/main" val="1788212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CBE3568C-EFD9-4ADE-8792-556A867CB71C}" type="slidenum">
              <a:rPr lang="en-AU" altLang="it-IT"/>
              <a:pPr>
                <a:spcBef>
                  <a:spcPct val="0"/>
                </a:spcBef>
              </a:pPr>
              <a:t>27</a:t>
            </a:fld>
            <a:endParaRPr lang="en-AU" altLang="it-IT"/>
          </a:p>
        </p:txBody>
      </p:sp>
      <p:sp>
        <p:nvSpPr>
          <p:cNvPr id="54275" name="Rectangle 2"/>
          <p:cNvSpPr>
            <a:spLocks noGrp="1" noRot="1" noChangeAspect="1" noChangeArrowheads="1" noTextEdit="1"/>
          </p:cNvSpPr>
          <p:nvPr>
            <p:ph type="sldImg"/>
          </p:nvPr>
        </p:nvSpPr>
        <p:spPr>
          <a:xfrm>
            <a:off x="381000" y="685800"/>
            <a:ext cx="6096000" cy="3429000"/>
          </a:xfrm>
          <a:ln/>
        </p:spPr>
      </p:sp>
      <p:sp>
        <p:nvSpPr>
          <p:cNvPr id="542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it-IT">
                <a:latin typeface="Arial" panose="020B0604020202020204" pitchFamily="34" charset="0"/>
              </a:rPr>
              <a:t>The second, illustrated in Figure 1.5, model is concerned with controlled access to information or resources on a computer system, in the presence of possible opponents. Here appropriate controls are needed on the access to and within the system, to provide suitable security.</a:t>
            </a:r>
          </a:p>
          <a:p>
            <a:pPr eaLnBrk="1" hangingPunct="1"/>
            <a:r>
              <a:rPr lang="en-US" altLang="it-IT">
                <a:latin typeface="Arial" panose="020B0604020202020204" pitchFamily="34" charset="0"/>
              </a:rPr>
              <a:t>The security mechanisms needed to cope with unwanted access fall into two broad categories (as shown in this figure). The first category might be termed a gatekeeper function. It includes password-based login procedures that are designed to deny access to all but authorized users and screening logic that is designed to detect and reject worms, viruses, and other similar attacks. Once either an unwanted user or unwanted software gains access, the second line of defense consists of a variety of internal controls that monitor activity and analyze stored information in an attempt to detect the presence of unwanted intruders. These issues are explored in Part Four.</a:t>
            </a:r>
            <a:endParaRPr lang="en-AU" altLang="it-IT">
              <a:latin typeface="Arial" panose="020B0604020202020204" pitchFamily="34" charset="0"/>
            </a:endParaRPr>
          </a:p>
        </p:txBody>
      </p:sp>
    </p:spTree>
    <p:extLst>
      <p:ext uri="{BB962C8B-B14F-4D97-AF65-F5344CB8AC3E}">
        <p14:creationId xmlns:p14="http://schemas.microsoft.com/office/powerpoint/2010/main" val="140678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egnaposto immagine diapositiva 1"/>
          <p:cNvSpPr>
            <a:spLocks noGrp="1" noRot="1" noChangeAspect="1" noTextEdit="1"/>
          </p:cNvSpPr>
          <p:nvPr>
            <p:ph type="sldImg"/>
          </p:nvPr>
        </p:nvSpPr>
        <p:spPr>
          <a:xfrm>
            <a:off x="381000" y="685800"/>
            <a:ext cx="6096000" cy="3429000"/>
          </a:xfrm>
          <a:ln/>
        </p:spPr>
      </p:sp>
      <p:sp>
        <p:nvSpPr>
          <p:cNvPr id="15363"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5364"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3885BB4-2648-4BEB-9FD3-AF5CE64C8EA0}" type="slidenum">
              <a:rPr lang="en-AU" altLang="it-IT"/>
              <a:pPr>
                <a:spcBef>
                  <a:spcPct val="0"/>
                </a:spcBef>
              </a:pPr>
              <a:t>2</a:t>
            </a:fld>
            <a:endParaRPr lang="en-AU" altLang="it-IT"/>
          </a:p>
        </p:txBody>
      </p:sp>
    </p:spTree>
    <p:extLst>
      <p:ext uri="{BB962C8B-B14F-4D97-AF65-F5344CB8AC3E}">
        <p14:creationId xmlns:p14="http://schemas.microsoft.com/office/powerpoint/2010/main" val="441680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egnaposto immagine diapositiva 1"/>
          <p:cNvSpPr>
            <a:spLocks noGrp="1" noRot="1" noChangeAspect="1" noTextEdit="1"/>
          </p:cNvSpPr>
          <p:nvPr>
            <p:ph type="sldImg"/>
          </p:nvPr>
        </p:nvSpPr>
        <p:spPr>
          <a:xfrm>
            <a:off x="381000" y="685800"/>
            <a:ext cx="6096000" cy="3429000"/>
          </a:xfrm>
          <a:ln/>
        </p:spPr>
      </p:sp>
      <p:sp>
        <p:nvSpPr>
          <p:cNvPr id="1741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741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979E81E-B7BC-4761-9775-BDDD57B10E93}" type="slidenum">
              <a:rPr lang="en-AU" altLang="it-IT"/>
              <a:pPr>
                <a:spcBef>
                  <a:spcPct val="0"/>
                </a:spcBef>
              </a:pPr>
              <a:t>3</a:t>
            </a:fld>
            <a:endParaRPr lang="en-AU" altLang="it-IT"/>
          </a:p>
        </p:txBody>
      </p:sp>
    </p:spTree>
    <p:extLst>
      <p:ext uri="{BB962C8B-B14F-4D97-AF65-F5344CB8AC3E}">
        <p14:creationId xmlns:p14="http://schemas.microsoft.com/office/powerpoint/2010/main" val="639680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egnaposto immagine diapositiva 1"/>
          <p:cNvSpPr>
            <a:spLocks noGrp="1" noRot="1" noChangeAspect="1" noTextEdit="1"/>
          </p:cNvSpPr>
          <p:nvPr>
            <p:ph type="sldImg"/>
          </p:nvPr>
        </p:nvSpPr>
        <p:spPr>
          <a:xfrm>
            <a:off x="381000" y="685800"/>
            <a:ext cx="6096000" cy="3429000"/>
          </a:xfrm>
          <a:ln/>
        </p:spPr>
      </p:sp>
      <p:sp>
        <p:nvSpPr>
          <p:cNvPr id="19459"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19460"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90DBA2C-3EDE-4BF3-AB76-E6D56C87A630}" type="slidenum">
              <a:rPr lang="en-AU" altLang="it-IT"/>
              <a:pPr>
                <a:spcBef>
                  <a:spcPct val="0"/>
                </a:spcBef>
              </a:pPr>
              <a:t>4</a:t>
            </a:fld>
            <a:endParaRPr lang="en-AU" altLang="it-IT"/>
          </a:p>
        </p:txBody>
      </p:sp>
    </p:spTree>
    <p:extLst>
      <p:ext uri="{BB962C8B-B14F-4D97-AF65-F5344CB8AC3E}">
        <p14:creationId xmlns:p14="http://schemas.microsoft.com/office/powerpoint/2010/main" val="1732938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egnaposto immagine diapositiva 1"/>
          <p:cNvSpPr>
            <a:spLocks noGrp="1" noRot="1" noChangeAspect="1" noTextEdit="1"/>
          </p:cNvSpPr>
          <p:nvPr>
            <p:ph type="sldImg"/>
          </p:nvPr>
        </p:nvSpPr>
        <p:spPr>
          <a:xfrm>
            <a:off x="381000" y="685800"/>
            <a:ext cx="6096000" cy="3429000"/>
          </a:xfrm>
          <a:ln/>
        </p:spPr>
      </p:sp>
      <p:sp>
        <p:nvSpPr>
          <p:cNvPr id="23555"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23556"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AD276726-8C92-4839-AFA0-42842B38CF4C}" type="slidenum">
              <a:rPr lang="en-AU" altLang="it-IT"/>
              <a:pPr>
                <a:spcBef>
                  <a:spcPct val="0"/>
                </a:spcBef>
              </a:pPr>
              <a:t>6</a:t>
            </a:fld>
            <a:endParaRPr lang="en-AU" altLang="it-IT"/>
          </a:p>
        </p:txBody>
      </p:sp>
    </p:spTree>
    <p:extLst>
      <p:ext uri="{BB962C8B-B14F-4D97-AF65-F5344CB8AC3E}">
        <p14:creationId xmlns:p14="http://schemas.microsoft.com/office/powerpoint/2010/main" val="11587842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xfrm>
            <a:off x="381000" y="685800"/>
            <a:ext cx="6096000" cy="3429000"/>
          </a:xfrm>
          <a:ln/>
        </p:spPr>
      </p:sp>
      <p:sp>
        <p:nvSpPr>
          <p:cNvPr id="33795" name="Notes Placeholder 2"/>
          <p:cNvSpPr>
            <a:spLocks noGrp="1"/>
          </p:cNvSpPr>
          <p:nvPr>
            <p:ph type="body" idx="1"/>
          </p:nvPr>
        </p:nvSpPr>
        <p:spPr>
          <a:xfrm>
            <a:off x="685800" y="4343400"/>
            <a:ext cx="5486400" cy="4495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altLang="it-IT" dirty="0">
                <a:latin typeface="Arial" panose="020B0604020202020204" pitchFamily="34" charset="0"/>
                <a:cs typeface="Arial" panose="020B0604020202020204" pitchFamily="34" charset="0"/>
              </a:rPr>
              <a:t>These three concepts form what is often referred to as the </a:t>
            </a:r>
            <a:r>
              <a:rPr lang="en-US" altLang="it-IT" b="1" dirty="0">
                <a:latin typeface="Arial" panose="020B0604020202020204" pitchFamily="34" charset="0"/>
                <a:cs typeface="Arial" panose="020B0604020202020204" pitchFamily="34" charset="0"/>
              </a:rPr>
              <a:t>CIA triad</a:t>
            </a:r>
            <a:r>
              <a:rPr lang="en-US" altLang="it-IT" dirty="0">
                <a:latin typeface="Arial" panose="020B0604020202020204" pitchFamily="34" charset="0"/>
                <a:cs typeface="Arial" panose="020B0604020202020204" pitchFamily="34" charset="0"/>
              </a:rPr>
              <a:t> (Figure 1.1). The three concepts embody the fundamental security objectives for both data and for information and computing services. FIPS PUB 199 provides a useful characterization of these three objectives in terms of requirements and the definition of a loss of security in each category:</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Confidentiality</a:t>
            </a:r>
            <a:r>
              <a:rPr lang="en-US" altLang="it-IT" dirty="0">
                <a:latin typeface="Arial" panose="020B0604020202020204" pitchFamily="34" charset="0"/>
                <a:cs typeface="Arial" panose="020B0604020202020204" pitchFamily="34" charset="0"/>
              </a:rPr>
              <a:t> (covers both data confidentiality and privacy): preserving authorized restrictions on information access and disclosure, including means for protecting personal privacy and proprietary information. A loss of confidentiality is the unauthorized disclosure of information.</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Integrity</a:t>
            </a:r>
            <a:r>
              <a:rPr lang="en-US" altLang="it-IT" dirty="0">
                <a:latin typeface="Arial" panose="020B0604020202020204" pitchFamily="34" charset="0"/>
                <a:cs typeface="Arial" panose="020B0604020202020204" pitchFamily="34" charset="0"/>
              </a:rPr>
              <a:t> (covers both data and system integrity)</a:t>
            </a:r>
            <a:r>
              <a:rPr lang="en-US" altLang="it-IT" b="1" dirty="0">
                <a:latin typeface="Arial" panose="020B0604020202020204" pitchFamily="34" charset="0"/>
                <a:cs typeface="Arial" panose="020B0604020202020204" pitchFamily="34" charset="0"/>
              </a:rPr>
              <a:t>:</a:t>
            </a:r>
            <a:r>
              <a:rPr lang="en-US" altLang="it-IT" dirty="0">
                <a:latin typeface="Arial" panose="020B0604020202020204" pitchFamily="34" charset="0"/>
                <a:cs typeface="Arial" panose="020B0604020202020204" pitchFamily="34" charset="0"/>
              </a:rPr>
              <a:t> Guarding against improper information modification or destruction, and includes ensuring information non-repudiation and authenticity. A loss of integrity is the unauthorized modification or destruction of information.</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Availability:</a:t>
            </a:r>
            <a:r>
              <a:rPr lang="en-US" altLang="it-IT" dirty="0">
                <a:latin typeface="Arial" panose="020B0604020202020204" pitchFamily="34" charset="0"/>
                <a:cs typeface="Arial" panose="020B0604020202020204" pitchFamily="34" charset="0"/>
              </a:rPr>
              <a:t> Ensuring timely and reliable access to and use of information. A loss of availability is the disruption of access to or use of information or an information system.</a:t>
            </a:r>
          </a:p>
          <a:p>
            <a:pPr eaLnBrk="1" hangingPunct="1">
              <a:lnSpc>
                <a:spcPct val="90000"/>
              </a:lnSpc>
            </a:pPr>
            <a:r>
              <a:rPr lang="en-US" altLang="it-IT" dirty="0">
                <a:latin typeface="Arial" panose="020B0604020202020204" pitchFamily="34" charset="0"/>
                <a:cs typeface="Arial" panose="020B0604020202020204" pitchFamily="34" charset="0"/>
              </a:rPr>
              <a:t>Although the use of the CIA triad to define security objectives is well established, some in the security field feel that additional concepts are needed to present a complete picture. Two of the most commonly mentioned are:</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Authenticity:</a:t>
            </a:r>
            <a:r>
              <a:rPr lang="en-US" altLang="it-IT" dirty="0">
                <a:latin typeface="Arial" panose="020B0604020202020204" pitchFamily="34" charset="0"/>
                <a:cs typeface="Arial" panose="020B0604020202020204" pitchFamily="34" charset="0"/>
              </a:rPr>
              <a:t> The property of being genuine and being able to be verified and trusted; confidence in the validity of a transmission, a message, or message originator.</a:t>
            </a:r>
          </a:p>
          <a:p>
            <a:pPr eaLnBrk="1" hangingPunct="1">
              <a:lnSpc>
                <a:spcPct val="90000"/>
              </a:lnSpc>
            </a:pPr>
            <a:r>
              <a:rPr lang="en-US" altLang="it-IT" dirty="0">
                <a:latin typeface="Arial" panose="020B0604020202020204" pitchFamily="34" charset="0"/>
                <a:cs typeface="Times New Roman" panose="02020603050405020304" pitchFamily="18" charset="0"/>
              </a:rPr>
              <a:t>• </a:t>
            </a:r>
            <a:r>
              <a:rPr lang="en-US" altLang="it-IT" b="1" dirty="0">
                <a:latin typeface="Arial" panose="020B0604020202020204" pitchFamily="34" charset="0"/>
                <a:cs typeface="Arial" panose="020B0604020202020204" pitchFamily="34" charset="0"/>
              </a:rPr>
              <a:t>Accountability:</a:t>
            </a:r>
            <a:r>
              <a:rPr lang="en-US" altLang="it-IT" dirty="0">
                <a:latin typeface="Arial" panose="020B0604020202020204" pitchFamily="34" charset="0"/>
                <a:cs typeface="Arial" panose="020B0604020202020204" pitchFamily="34" charset="0"/>
              </a:rPr>
              <a:t> The security goal that generates the requirement for actions of an entity to be traced uniquely to that entity.</a:t>
            </a:r>
          </a:p>
          <a:p>
            <a:pPr eaLnBrk="1" hangingPunct="1">
              <a:lnSpc>
                <a:spcPct val="90000"/>
              </a:lnSpc>
            </a:pPr>
            <a:endParaRPr lang="en-US" altLang="it-IT" dirty="0">
              <a:latin typeface="Arial" panose="020B0604020202020204" pitchFamily="34" charset="0"/>
              <a:cs typeface="Arial" panose="020B0604020202020204" pitchFamily="34" charset="0"/>
            </a:endParaRPr>
          </a:p>
        </p:txBody>
      </p:sp>
      <p:sp>
        <p:nvSpPr>
          <p:cNvPr id="337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9D76C14C-18B7-42F7-AB82-87F76295A806}" type="slidenum">
              <a:rPr lang="en-AU" altLang="it-IT"/>
              <a:pPr>
                <a:spcBef>
                  <a:spcPct val="0"/>
                </a:spcBef>
              </a:pPr>
              <a:t>7</a:t>
            </a:fld>
            <a:endParaRPr lang="en-AU" altLang="it-IT"/>
          </a:p>
        </p:txBody>
      </p:sp>
    </p:spTree>
    <p:extLst>
      <p:ext uri="{BB962C8B-B14F-4D97-AF65-F5344CB8AC3E}">
        <p14:creationId xmlns:p14="http://schemas.microsoft.com/office/powerpoint/2010/main" val="2244555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egnaposto immagine diapositiva 1"/>
          <p:cNvSpPr>
            <a:spLocks noGrp="1" noRot="1" noChangeAspect="1" noTextEdit="1"/>
          </p:cNvSpPr>
          <p:nvPr>
            <p:ph type="sldImg"/>
          </p:nvPr>
        </p:nvSpPr>
        <p:spPr>
          <a:xfrm>
            <a:off x="381000" y="685800"/>
            <a:ext cx="6096000" cy="3429000"/>
          </a:xfrm>
          <a:ln/>
        </p:spPr>
      </p:sp>
      <p:sp>
        <p:nvSpPr>
          <p:cNvPr id="31747"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Arial" panose="020B0604020202020204" pitchFamily="34" charset="0"/>
            </a:endParaRPr>
          </a:p>
        </p:txBody>
      </p:sp>
      <p:sp>
        <p:nvSpPr>
          <p:cNvPr id="31748"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FC2F754D-E5EE-4E0A-80B9-7D3C173FE49F}" type="slidenum">
              <a:rPr lang="en-AU" altLang="it-IT"/>
              <a:pPr>
                <a:spcBef>
                  <a:spcPct val="0"/>
                </a:spcBef>
              </a:pPr>
              <a:t>8</a:t>
            </a:fld>
            <a:endParaRPr lang="en-AU" altLang="it-IT"/>
          </a:p>
        </p:txBody>
      </p:sp>
    </p:spTree>
    <p:extLst>
      <p:ext uri="{BB962C8B-B14F-4D97-AF65-F5344CB8AC3E}">
        <p14:creationId xmlns:p14="http://schemas.microsoft.com/office/powerpoint/2010/main" val="430331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5C176388-96C4-44E7-A622-3E258D05A233}" type="slidenum">
              <a:rPr lang="en-AU" altLang="it-IT"/>
              <a:pPr>
                <a:spcBef>
                  <a:spcPct val="0"/>
                </a:spcBef>
              </a:pPr>
              <a:t>9</a:t>
            </a:fld>
            <a:endParaRPr lang="en-AU" altLang="it-IT"/>
          </a:p>
        </p:txBody>
      </p:sp>
      <p:sp>
        <p:nvSpPr>
          <p:cNvPr id="25603" name="Rectangle 2"/>
          <p:cNvSpPr>
            <a:spLocks noGrp="1" noRot="1" noChangeAspect="1" noChangeArrowheads="1" noTextEdit="1"/>
          </p:cNvSpPr>
          <p:nvPr>
            <p:ph type="sldImg"/>
          </p:nvPr>
        </p:nvSpPr>
        <p:spPr>
          <a:xfrm>
            <a:off x="381000" y="685800"/>
            <a:ext cx="6096000" cy="3429000"/>
          </a:xfrm>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it-IT" dirty="0">
                <a:latin typeface="Arial" panose="020B0604020202020204" pitchFamily="34" charset="0"/>
                <a:cs typeface="Arial" panose="020B0604020202020204" pitchFamily="34" charset="0"/>
              </a:rPr>
              <a:t>The OSI security architecture focuses on security attacks, mechanisms, and services. These can be defined briefly as follows:</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attack</a:t>
            </a:r>
            <a:r>
              <a:rPr lang="en-US" altLang="it-IT" dirty="0">
                <a:latin typeface="Arial" panose="020B0604020202020204" pitchFamily="34" charset="0"/>
                <a:cs typeface="Arial" panose="020B0604020202020204" pitchFamily="34" charset="0"/>
              </a:rPr>
              <a:t>: Any action that compromises the security of information owned by an organization. </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mechanism</a:t>
            </a:r>
            <a:r>
              <a:rPr lang="en-US" altLang="it-IT" dirty="0">
                <a:latin typeface="Arial" panose="020B0604020202020204" pitchFamily="34" charset="0"/>
                <a:cs typeface="Arial" panose="020B0604020202020204" pitchFamily="34" charset="0"/>
              </a:rPr>
              <a:t>: A process (or a device incorporating such a process) that is designed to detect, prevent, or recover from a security attack. </a:t>
            </a:r>
          </a:p>
          <a:p>
            <a:pPr eaLnBrk="1" hangingPunct="1"/>
            <a:r>
              <a:rPr lang="en-US" altLang="it-IT" dirty="0">
                <a:latin typeface="Arial" panose="020B0604020202020204" pitchFamily="34" charset="0"/>
                <a:cs typeface="Arial" panose="020B0604020202020204" pitchFamily="34" charset="0"/>
              </a:rPr>
              <a:t>• </a:t>
            </a:r>
            <a:r>
              <a:rPr lang="en-US" altLang="it-IT" b="1" dirty="0">
                <a:latin typeface="Arial" panose="020B0604020202020204" pitchFamily="34" charset="0"/>
                <a:cs typeface="Arial" panose="020B0604020202020204" pitchFamily="34" charset="0"/>
              </a:rPr>
              <a:t>Security service</a:t>
            </a:r>
            <a:r>
              <a:rPr lang="en-US" altLang="it-IT" dirty="0">
                <a:latin typeface="Arial" panose="020B0604020202020204" pitchFamily="34" charset="0"/>
                <a:cs typeface="Arial" panose="020B0604020202020204" pitchFamily="34" charset="0"/>
              </a:rPr>
              <a:t>: A processing or communication service that enhances the security of the data processing systems and the information transfers of an organization. The services are intended to counter security attacks, and they make use of one or more security mechanisms to provide the service. </a:t>
            </a:r>
          </a:p>
          <a:p>
            <a:pPr eaLnBrk="1" hangingPunct="1"/>
            <a:r>
              <a:rPr lang="en-US" altLang="it-IT" dirty="0">
                <a:latin typeface="Arial" panose="020B0604020202020204" pitchFamily="34" charset="0"/>
                <a:cs typeface="Arial" panose="020B0604020202020204" pitchFamily="34" charset="0"/>
              </a:rPr>
              <a:t>In the literature, the terms </a:t>
            </a:r>
            <a:r>
              <a:rPr lang="en-US" altLang="it-IT" i="1" dirty="0">
                <a:latin typeface="Arial" panose="020B0604020202020204" pitchFamily="34" charset="0"/>
                <a:cs typeface="Arial" panose="020B0604020202020204" pitchFamily="34" charset="0"/>
              </a:rPr>
              <a:t>threat and attack </a:t>
            </a:r>
            <a:r>
              <a:rPr lang="en-US" altLang="it-IT" dirty="0">
                <a:latin typeface="Arial" panose="020B0604020202020204" pitchFamily="34" charset="0"/>
                <a:cs typeface="Arial" panose="020B0604020202020204" pitchFamily="34" charset="0"/>
              </a:rPr>
              <a:t>are commonly used to mean more or less the same thing. Table 1.1 provides definitions taken from RFC 2828, </a:t>
            </a:r>
            <a:r>
              <a:rPr lang="en-US" altLang="it-IT" i="1" dirty="0">
                <a:latin typeface="Arial" panose="020B0604020202020204" pitchFamily="34" charset="0"/>
                <a:cs typeface="Arial" panose="020B0604020202020204" pitchFamily="34" charset="0"/>
              </a:rPr>
              <a:t>Internet Security Glossary.</a:t>
            </a:r>
          </a:p>
          <a:p>
            <a:pPr eaLnBrk="1" hangingPunct="1"/>
            <a:r>
              <a:rPr lang="en-US" altLang="it-IT" b="1" dirty="0">
                <a:latin typeface="Arial" panose="020B0604020202020204" pitchFamily="34" charset="0"/>
                <a:cs typeface="Arial" panose="020B0604020202020204" pitchFamily="34" charset="0"/>
              </a:rPr>
              <a:t>Threat - </a:t>
            </a:r>
            <a:r>
              <a:rPr lang="en-US" altLang="it-IT" dirty="0">
                <a:latin typeface="Arial" panose="020B0604020202020204" pitchFamily="34" charset="0"/>
                <a:cs typeface="Arial" panose="020B0604020202020204" pitchFamily="34" charset="0"/>
              </a:rPr>
              <a:t>A potential for violation of security, which exists when there is a circumstance, capability, action, or event that could breach security and cause harm. That is, a threat is a possible danger that might exploit a vulnerability.</a:t>
            </a:r>
          </a:p>
          <a:p>
            <a:pPr eaLnBrk="1" hangingPunct="1"/>
            <a:r>
              <a:rPr lang="en-US" altLang="it-IT" b="1" dirty="0">
                <a:latin typeface="Arial" panose="020B0604020202020204" pitchFamily="34" charset="0"/>
                <a:cs typeface="Arial" panose="020B0604020202020204" pitchFamily="34" charset="0"/>
              </a:rPr>
              <a:t>Attack - </a:t>
            </a:r>
            <a:r>
              <a:rPr lang="en-US" altLang="it-IT" dirty="0">
                <a:latin typeface="Arial" panose="020B0604020202020204" pitchFamily="34" charset="0"/>
                <a:cs typeface="Arial" panose="020B0604020202020204" pitchFamily="34" charset="0"/>
              </a:rPr>
              <a:t>An assault on system security that derives from an intelligent threat; that is, an intelligent act that is a deliberate attempt (especially in the sense of a method or technique) to evade security services and violate the security policy of a system.</a:t>
            </a:r>
          </a:p>
        </p:txBody>
      </p:sp>
    </p:spTree>
    <p:extLst>
      <p:ext uri="{BB962C8B-B14F-4D97-AF65-F5344CB8AC3E}">
        <p14:creationId xmlns:p14="http://schemas.microsoft.com/office/powerpoint/2010/main" val="35412816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egnaposto immagine diapositiva 1"/>
          <p:cNvSpPr>
            <a:spLocks noGrp="1" noRot="1" noChangeAspect="1" noTextEdit="1"/>
          </p:cNvSpPr>
          <p:nvPr>
            <p:ph type="sldImg"/>
          </p:nvPr>
        </p:nvSpPr>
        <p:spPr>
          <a:xfrm>
            <a:off x="381000" y="685800"/>
            <a:ext cx="6096000" cy="3429000"/>
          </a:xfrm>
          <a:ln/>
        </p:spPr>
      </p:sp>
      <p:sp>
        <p:nvSpPr>
          <p:cNvPr id="2765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it-IT" dirty="0">
                <a:latin typeface="Arial" panose="020B0604020202020204" pitchFamily="34" charset="0"/>
              </a:rPr>
              <a:t>INSERIRE ESEMPIO</a:t>
            </a:r>
          </a:p>
        </p:txBody>
      </p:sp>
      <p:sp>
        <p:nvSpPr>
          <p:cNvPr id="27652" name="Segnaposto numero diapositiva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MS PGothic" panose="020B0600070205080204" pitchFamily="34" charset="-128"/>
              </a:defRPr>
            </a:lvl1pPr>
            <a:lvl2pPr marL="742950" indent="-285750">
              <a:spcBef>
                <a:spcPct val="30000"/>
              </a:spcBef>
              <a:defRPr sz="1200">
                <a:solidFill>
                  <a:schemeClr val="tx1"/>
                </a:solidFill>
                <a:latin typeface="Arial" panose="020B0604020202020204" pitchFamily="34" charset="0"/>
                <a:ea typeface="MS PGothic" panose="020B0600070205080204" pitchFamily="34" charset="-128"/>
              </a:defRPr>
            </a:lvl2pPr>
            <a:lvl3pPr marL="1143000" indent="-228600">
              <a:spcBef>
                <a:spcPct val="30000"/>
              </a:spcBef>
              <a:defRPr sz="1200">
                <a:solidFill>
                  <a:schemeClr val="tx1"/>
                </a:solidFill>
                <a:latin typeface="Arial" panose="020B0604020202020204" pitchFamily="34" charset="0"/>
                <a:ea typeface="MS PGothic" panose="020B0600070205080204" pitchFamily="34" charset="-128"/>
              </a:defRPr>
            </a:lvl3pPr>
            <a:lvl4pPr marL="1600200" indent="-228600">
              <a:spcBef>
                <a:spcPct val="30000"/>
              </a:spcBef>
              <a:defRPr sz="1200">
                <a:solidFill>
                  <a:schemeClr val="tx1"/>
                </a:solidFill>
                <a:latin typeface="Arial" panose="020B0604020202020204" pitchFamily="34" charset="0"/>
                <a:ea typeface="MS PGothic" panose="020B0600070205080204" pitchFamily="34" charset="-128"/>
              </a:defRPr>
            </a:lvl4pPr>
            <a:lvl5pPr marL="2057400" indent="-228600">
              <a:spcBef>
                <a:spcPct val="30000"/>
              </a:spcBef>
              <a:defRPr sz="1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MS PGothic" panose="020B0600070205080204" pitchFamily="34" charset="-128"/>
              </a:defRPr>
            </a:lvl9pPr>
          </a:lstStyle>
          <a:p>
            <a:pPr>
              <a:spcBef>
                <a:spcPct val="0"/>
              </a:spcBef>
            </a:pPr>
            <a:fld id="{81F8A70E-45EB-4646-A845-D70FC79B4188}" type="slidenum">
              <a:rPr lang="en-AU"/>
              <a:pPr>
                <a:spcBef>
                  <a:spcPct val="0"/>
                </a:spcBef>
              </a:pPr>
              <a:t>11</a:t>
            </a:fld>
            <a:endParaRPr lang="en-AU"/>
          </a:p>
        </p:txBody>
      </p:sp>
    </p:spTree>
    <p:extLst>
      <p:ext uri="{BB962C8B-B14F-4D97-AF65-F5344CB8AC3E}">
        <p14:creationId xmlns:p14="http://schemas.microsoft.com/office/powerpoint/2010/main" val="1183384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it-IT"/>
              <a:t>Fare clic per modificare lo stile del titolo</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30DD24F-67AF-49E4-8BA2-032B9243D12D}" type="slidenum">
              <a:rPr lang="en-US" smtClean="0"/>
              <a:pPr>
                <a:defRPr/>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9688F0-DA35-4367-9E64-C2C01DC0466F}"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it-IT"/>
              <a:t>Fare clic per modificare lo stile del titolo</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FA4CA473-E73F-4862-A06D-D0DFFEC13383}" type="slidenum">
              <a:rPr lang="en-US"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Content Placeholder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120DBC88-5827-470E-B866-8C28F05E9D02}"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it-IT"/>
              <a:t>Fare clic per modificare lo stile del titolo</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ED6358A-A210-4419-84F1-40229C5B5526}" type="slidenum">
              <a:rPr lang="en-US" smtClean="0"/>
              <a:pPr>
                <a:defRPr/>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EC297EE8-3AB6-409E-934C-F786427231C2}"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280E16A0-964C-435B-883F-4731412F9093}" type="slidenum">
              <a:rPr lang="en-US" smtClean="0"/>
              <a:pPr>
                <a:defRPr/>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EF5F3B4D-34E9-45DB-9BDA-793CFBCCDFCE}"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32F33D96-D466-4F28-AE47-01D046754C45}"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it-IT"/>
              <a:t>Fare clic per modificare lo stile del titolo</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42438DFE-D3D9-48AF-8EDE-EB6E137EEB25}" type="slidenum">
              <a:rPr lang="en-US" smtClean="0"/>
              <a:pPr>
                <a:defRPr/>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it-IT"/>
              <a:t>Fare clic per modificare lo stile del titolo</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58F68F90-B0AB-49D4-9A27-0622DA858A03}"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it-IT"/>
              <a:t>Fare clic per modificare lo stile del titolo</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pPr>
              <a:defRPr/>
            </a:pPr>
            <a:endParaRPr lang="en-US"/>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defRPr/>
            </a:pPr>
            <a:endParaRPr lang="en-US"/>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pPr>
              <a:defRPr/>
            </a:pPr>
            <a:fld id="{E565AF83-8D73-41B8-AB11-57AAAF6658B2}" type="slidenum">
              <a:rPr lang="en-US"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cwe.mitre.org/data/definitions/22.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goo.gl/88zUlr"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28.tm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gif"/><Relationship Id="rId4" Type="http://schemas.openxmlformats.org/officeDocument/2006/relationships/image" Target="../media/image20.gif"/></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pPr>
              <a:defRPr/>
            </a:pPr>
            <a:r>
              <a:rPr lang="it-IT" dirty="0"/>
              <a:t>Network &amp; Security </a:t>
            </a:r>
            <a:br>
              <a:rPr lang="it-IT" dirty="0"/>
            </a:br>
            <a:r>
              <a:rPr lang="it-IT" sz="3200" dirty="0"/>
              <a:t>An </a:t>
            </a:r>
            <a:r>
              <a:rPr lang="it-IT" sz="3200" dirty="0" err="1"/>
              <a:t>introduction</a:t>
            </a:r>
            <a:endParaRPr lang="it-IT" sz="3200" dirty="0"/>
          </a:p>
        </p:txBody>
      </p:sp>
      <p:sp>
        <p:nvSpPr>
          <p:cNvPr id="3" name="Sottotitolo 2"/>
          <p:cNvSpPr>
            <a:spLocks noGrp="1"/>
          </p:cNvSpPr>
          <p:nvPr>
            <p:ph type="subTitle" idx="1"/>
          </p:nvPr>
        </p:nvSpPr>
        <p:spPr/>
        <p:txBody>
          <a:bodyPr>
            <a:normAutofit fontScale="92500" lnSpcReduction="20000"/>
          </a:bodyPr>
          <a:lstStyle/>
          <a:p>
            <a:pPr>
              <a:defRPr/>
            </a:pPr>
            <a:r>
              <a:rPr lang="it-IT" dirty="0"/>
              <a:t>Prof. Giovambattista Ianni </a:t>
            </a:r>
          </a:p>
          <a:p>
            <a:pPr>
              <a:defRPr/>
            </a:pPr>
            <a:r>
              <a:rPr lang="it-IT" dirty="0"/>
              <a:t>Università della Calabria</a:t>
            </a:r>
          </a:p>
          <a:p>
            <a:pPr>
              <a:defRPr/>
            </a:pPr>
            <a:endParaRPr lang="it-IT" dirty="0"/>
          </a:p>
          <a:p>
            <a:pPr>
              <a:defRPr/>
            </a:pPr>
            <a:r>
              <a:rPr lang="it-IT" dirty="0"/>
              <a:t>Dott. Francesco </a:t>
            </a:r>
            <a:r>
              <a:rPr lang="it-IT" dirty="0" err="1"/>
              <a:t>Pacenza</a:t>
            </a:r>
            <a:endParaRPr lang="it-IT" dirty="0"/>
          </a:p>
          <a:p>
            <a:pPr>
              <a:defRPr/>
            </a:pPr>
            <a:r>
              <a:rPr lang="it-IT" dirty="0"/>
              <a:t>Università della Calabria</a:t>
            </a:r>
          </a:p>
        </p:txBody>
      </p:sp>
      <p:pic>
        <p:nvPicPr>
          <p:cNvPr id="7" name="Picture 2" descr="your Profile Photo, Image may contain: 1 person">
            <a:extLst>
              <a:ext uri="{FF2B5EF4-FFF2-40B4-BE49-F238E27FC236}">
                <a16:creationId xmlns:a16="http://schemas.microsoft.com/office/drawing/2014/main" id="{BF06AF6E-4C75-4B02-8F20-BDC9F7E41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495" y="3488060"/>
            <a:ext cx="1009018" cy="100901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erson posing for the camera&#10;&#10;Description automatically generated">
            <a:extLst>
              <a:ext uri="{FF2B5EF4-FFF2-40B4-BE49-F238E27FC236}">
                <a16:creationId xmlns:a16="http://schemas.microsoft.com/office/drawing/2014/main" id="{26BF62E6-F89F-8C56-985A-A69019E2C4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88495" y="4581128"/>
            <a:ext cx="1009018" cy="100901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59EA6A-73F4-42C7-B00D-B081ACB84DB0}"/>
              </a:ext>
            </a:extLst>
          </p:cNvPr>
          <p:cNvSpPr>
            <a:spLocks noGrp="1"/>
          </p:cNvSpPr>
          <p:nvPr>
            <p:ph type="title"/>
          </p:nvPr>
        </p:nvSpPr>
        <p:spPr/>
        <p:txBody>
          <a:bodyPr/>
          <a:lstStyle/>
          <a:p>
            <a:endParaRPr lang="it-IT"/>
          </a:p>
        </p:txBody>
      </p:sp>
      <p:pic>
        <p:nvPicPr>
          <p:cNvPr id="3" name="Picture 5">
            <a:extLst>
              <a:ext uri="{FF2B5EF4-FFF2-40B4-BE49-F238E27FC236}">
                <a16:creationId xmlns:a16="http://schemas.microsoft.com/office/drawing/2014/main" id="{D062AA63-B164-46BC-8C34-25F40BBCF864}"/>
              </a:ext>
            </a:extLst>
          </p:cNvPr>
          <p:cNvPicPr>
            <a:picLocks noChangeAspect="1"/>
          </p:cNvPicPr>
          <p:nvPr/>
        </p:nvPicPr>
        <p:blipFill rotWithShape="1">
          <a:blip r:embed="rId2"/>
          <a:srcRect l="2504" t="31821" r="-2504" b="16868"/>
          <a:stretch/>
        </p:blipFill>
        <p:spPr>
          <a:xfrm>
            <a:off x="2031059" y="908720"/>
            <a:ext cx="8129881" cy="5415880"/>
          </a:xfrm>
          <a:prstGeom prst="rect">
            <a:avLst/>
          </a:prstGeom>
        </p:spPr>
      </p:pic>
    </p:spTree>
    <p:extLst>
      <p:ext uri="{BB962C8B-B14F-4D97-AF65-F5344CB8AC3E}">
        <p14:creationId xmlns:p14="http://schemas.microsoft.com/office/powerpoint/2010/main" val="509974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WEAKNESS – EXAMPLE - </a:t>
            </a:r>
            <a:r>
              <a:rPr lang="it-IT" dirty="0" err="1"/>
              <a:t>CWEs</a:t>
            </a:r>
            <a:endParaRPr lang="it-IT" dirty="0"/>
          </a:p>
        </p:txBody>
      </p:sp>
      <p:graphicFrame>
        <p:nvGraphicFramePr>
          <p:cNvPr id="5" name="Segnaposto contenuto 4"/>
          <p:cNvGraphicFramePr>
            <a:graphicFrameLocks noGrp="1"/>
          </p:cNvGraphicFramePr>
          <p:nvPr>
            <p:ph idx="1"/>
            <p:extLst>
              <p:ext uri="{D42A27DB-BD31-4B8C-83A1-F6EECF244321}">
                <p14:modId xmlns:p14="http://schemas.microsoft.com/office/powerpoint/2010/main" val="2171003384"/>
              </p:ext>
            </p:extLst>
          </p:nvPr>
        </p:nvGraphicFramePr>
        <p:xfrm>
          <a:off x="1847840" y="1791147"/>
          <a:ext cx="8686800" cy="854075"/>
        </p:xfrm>
        <a:graphic>
          <a:graphicData uri="http://schemas.openxmlformats.org/drawingml/2006/table">
            <a:tbl>
              <a:tblPr/>
              <a:tblGrid>
                <a:gridCol w="43434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854075">
                <a:tc>
                  <a:txBody>
                    <a:bodyPr/>
                    <a:lstStyle/>
                    <a:p>
                      <a:r>
                        <a:rPr lang="it-IT" sz="2800" dirty="0">
                          <a:solidFill>
                            <a:srgbClr val="000066"/>
                          </a:solidFill>
                          <a:effectLst/>
                          <a:latin typeface="Verdana"/>
                          <a:hlinkClick r:id="rId3"/>
                        </a:rPr>
                        <a:t>CWE-22</a:t>
                      </a:r>
                      <a:endParaRPr lang="it-IT" sz="2800" dirty="0">
                        <a:effectLst/>
                        <a:latin typeface="Verdana"/>
                      </a:endParaRPr>
                    </a:p>
                  </a:txBody>
                  <a:tcPr marL="15240" marR="15240" marT="15251" marB="15251" anchor="ctr">
                    <a:lnL>
                      <a:noFill/>
                    </a:lnL>
                    <a:lnR>
                      <a:noFill/>
                    </a:lnR>
                    <a:lnT>
                      <a:noFill/>
                    </a:lnT>
                    <a:lnB>
                      <a:noFill/>
                    </a:lnB>
                  </a:tcPr>
                </a:tc>
                <a:tc>
                  <a:txBody>
                    <a:bodyPr/>
                    <a:lstStyle/>
                    <a:p>
                      <a:r>
                        <a:rPr lang="en-US" sz="1800" b="1" i="0" kern="1200" dirty="0">
                          <a:solidFill>
                            <a:schemeClr val="tx1"/>
                          </a:solidFill>
                          <a:effectLst/>
                          <a:latin typeface="+mn-lt"/>
                          <a:ea typeface="+mn-ea"/>
                          <a:cs typeface="+mn-cs"/>
                        </a:rPr>
                        <a:t>Improper Limitation of a Pathname to a Restricted Directory ('Path Traversal')</a:t>
                      </a:r>
                      <a:endParaRPr lang="en-US" sz="1800" dirty="0">
                        <a:effectLst/>
                        <a:latin typeface="Verdana"/>
                      </a:endParaRPr>
                    </a:p>
                  </a:txBody>
                  <a:tcPr marL="15240" marR="15240" marT="15251" marB="15251" anchor="ctr">
                    <a:lnL>
                      <a:noFill/>
                    </a:lnL>
                    <a:lnR>
                      <a:noFill/>
                    </a:lnR>
                    <a:lnT>
                      <a:noFill/>
                    </a:lnT>
                    <a:lnB>
                      <a:noFill/>
                    </a:lnB>
                  </a:tcPr>
                </a:tc>
                <a:extLst>
                  <a:ext uri="{0D108BD9-81ED-4DB2-BD59-A6C34878D82A}">
                    <a16:rowId xmlns:a16="http://schemas.microsoft.com/office/drawing/2014/main" val="10000"/>
                  </a:ext>
                </a:extLst>
              </a:tr>
            </a:tbl>
          </a:graphicData>
        </a:graphic>
      </p:graphicFrame>
      <p:sp>
        <p:nvSpPr>
          <p:cNvPr id="4" name="Rectangle 3"/>
          <p:cNvSpPr txBox="1">
            <a:spLocks noChangeArrowheads="1"/>
          </p:cNvSpPr>
          <p:nvPr/>
        </p:nvSpPr>
        <p:spPr bwMode="auto">
          <a:xfrm>
            <a:off x="1828800" y="3501009"/>
            <a:ext cx="7992888" cy="3227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accent1"/>
              </a:buClr>
              <a:buSzPct val="70000"/>
              <a:buFont typeface="Wingdings 2" panose="05020102010507070707"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anose="05020102010507070707"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anose="05020102010507070707" pitchFamily="18" charset="2"/>
              <a:buChar char=""/>
              <a:defRPr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a:lstStyle>
          <a:p>
            <a:pPr lvl="1" algn="just" eaLnBrk="1" hangingPunct="1"/>
            <a:r>
              <a:rPr lang="en-US" sz="2000" dirty="0"/>
              <a:t>The software uses external input to construct a pathname that is intended to identify a file or directory that is located underneath a restricted parent directory, but the software does not properly neutralize special elements within the pathname that can cause the pathname to resolve to a location that is outside of the restricted directory.</a:t>
            </a:r>
            <a:endParaRPr lang="en-AU" altLang="it-IT"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THREAT – EXAMPLE - </a:t>
            </a:r>
            <a:r>
              <a:rPr lang="it-IT" dirty="0" err="1"/>
              <a:t>CVEs</a:t>
            </a:r>
            <a:endParaRPr lang="it-IT" dirty="0"/>
          </a:p>
        </p:txBody>
      </p:sp>
      <p:sp>
        <p:nvSpPr>
          <p:cNvPr id="28675" name="Segnaposto contenuto 2"/>
          <p:cNvSpPr>
            <a:spLocks noGrp="1"/>
          </p:cNvSpPr>
          <p:nvPr>
            <p:ph idx="1"/>
          </p:nvPr>
        </p:nvSpPr>
        <p:spPr>
          <a:xfrm>
            <a:off x="1774825" y="1557338"/>
            <a:ext cx="8686800" cy="4525962"/>
          </a:xfrm>
        </p:spPr>
        <p:txBody>
          <a:bodyPr/>
          <a:lstStyle/>
          <a:p>
            <a:r>
              <a:rPr lang="it-IT" dirty="0"/>
              <a:t>Some </a:t>
            </a:r>
            <a:r>
              <a:rPr lang="it-IT" dirty="0" err="1"/>
              <a:t>known</a:t>
            </a:r>
            <a:r>
              <a:rPr lang="it-IT" dirty="0"/>
              <a:t> </a:t>
            </a:r>
            <a:r>
              <a:rPr lang="it-IT" dirty="0" err="1"/>
              <a:t>Path</a:t>
            </a:r>
            <a:r>
              <a:rPr lang="it-IT" dirty="0"/>
              <a:t> </a:t>
            </a:r>
            <a:r>
              <a:rPr lang="it-IT" dirty="0" err="1"/>
              <a:t>traversal</a:t>
            </a:r>
            <a:r>
              <a:rPr lang="it-IT" dirty="0"/>
              <a:t> </a:t>
            </a:r>
            <a:r>
              <a:rPr lang="it-IT" dirty="0" err="1"/>
              <a:t>cases</a:t>
            </a:r>
            <a:r>
              <a:rPr lang="it-IT" dirty="0"/>
              <a:t>:</a:t>
            </a:r>
          </a:p>
          <a:p>
            <a:pPr lvl="1"/>
            <a:r>
              <a:rPr lang="it-IT" dirty="0">
                <a:hlinkClick r:id="rId2"/>
              </a:rPr>
              <a:t>http://goo.gl/88zUlr</a:t>
            </a:r>
            <a:endParaRPr lang="it-IT" dirty="0"/>
          </a:p>
        </p:txBody>
      </p:sp>
      <p:pic>
        <p:nvPicPr>
          <p:cNvPr id="1026" name="Picture 2" descr="C:\Users\AgelinBee\Dropbox\Screenshot\Screenshot 2015-10-06 13.39.57.png"/>
          <p:cNvPicPr>
            <a:picLocks noChangeAspect="1" noChangeArrowheads="1"/>
          </p:cNvPicPr>
          <p:nvPr/>
        </p:nvPicPr>
        <p:blipFill rotWithShape="1">
          <a:blip r:embed="rId3">
            <a:extLst>
              <a:ext uri="{28A0092B-C50C-407E-A947-70E740481C1C}">
                <a14:useLocalDpi xmlns:a14="http://schemas.microsoft.com/office/drawing/2010/main" val="0"/>
              </a:ext>
            </a:extLst>
          </a:blip>
          <a:srcRect t="8321" r="25684" b="6278"/>
          <a:stretch/>
        </p:blipFill>
        <p:spPr bwMode="auto">
          <a:xfrm>
            <a:off x="3215680" y="2585830"/>
            <a:ext cx="6164282" cy="39845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ATTACK - EXAMPLE</a:t>
            </a:r>
          </a:p>
        </p:txBody>
      </p:sp>
      <p:pic>
        <p:nvPicPr>
          <p:cNvPr id="10" name="Segnaposto contenuto 9" descr="Ritaglio schermata"/>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133600" y="1673352"/>
            <a:ext cx="8282880" cy="1538248"/>
          </a:xfrm>
        </p:spPr>
      </p:pic>
      <p:pic>
        <p:nvPicPr>
          <p:cNvPr id="12" name="Immagine 11" descr="Ritaglio schermata"/>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99657" y="3393705"/>
            <a:ext cx="5905769" cy="3132209"/>
          </a:xfrm>
          <a:prstGeom prst="rect">
            <a:avLst/>
          </a:prstGeom>
        </p:spPr>
      </p:pic>
    </p:spTree>
    <p:extLst>
      <p:ext uri="{BB962C8B-B14F-4D97-AF65-F5344CB8AC3E}">
        <p14:creationId xmlns:p14="http://schemas.microsoft.com/office/powerpoint/2010/main" val="3107570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D9AC53-CB21-4667-9523-E6DC5D00B540}"/>
              </a:ext>
            </a:extLst>
          </p:cNvPr>
          <p:cNvSpPr>
            <a:spLocks noGrp="1"/>
          </p:cNvSpPr>
          <p:nvPr>
            <p:ph type="title"/>
          </p:nvPr>
        </p:nvSpPr>
        <p:spPr/>
        <p:txBody>
          <a:bodyPr/>
          <a:lstStyle/>
          <a:p>
            <a:r>
              <a:rPr lang="en-US" dirty="0"/>
              <a:t>Part 2</a:t>
            </a:r>
            <a:endParaRPr lang="it-IT" dirty="0"/>
          </a:p>
        </p:txBody>
      </p:sp>
      <p:sp>
        <p:nvSpPr>
          <p:cNvPr id="3" name="Segnaposto testo 2">
            <a:extLst>
              <a:ext uri="{FF2B5EF4-FFF2-40B4-BE49-F238E27FC236}">
                <a16:creationId xmlns:a16="http://schemas.microsoft.com/office/drawing/2014/main" id="{5A088057-01D5-4D42-A12D-0E87F8AA0D8F}"/>
              </a:ext>
            </a:extLst>
          </p:cNvPr>
          <p:cNvSpPr>
            <a:spLocks noGrp="1"/>
          </p:cNvSpPr>
          <p:nvPr>
            <p:ph type="body" idx="1"/>
          </p:nvPr>
        </p:nvSpPr>
        <p:spPr/>
        <p:txBody>
          <a:bodyPr/>
          <a:lstStyle/>
          <a:p>
            <a:r>
              <a:rPr lang="en-US" dirty="0"/>
              <a:t>False myths</a:t>
            </a:r>
            <a:endParaRPr lang="it-IT" dirty="0"/>
          </a:p>
        </p:txBody>
      </p:sp>
    </p:spTree>
    <p:extLst>
      <p:ext uri="{BB962C8B-B14F-4D97-AF65-F5344CB8AC3E}">
        <p14:creationId xmlns:p14="http://schemas.microsoft.com/office/powerpoint/2010/main" val="3598835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a:defRPr/>
            </a:pPr>
            <a:endParaRPr lang="en-AU" dirty="0"/>
          </a:p>
        </p:txBody>
      </p:sp>
      <p:sp>
        <p:nvSpPr>
          <p:cNvPr id="34819" name="Rectangle 3"/>
          <p:cNvSpPr>
            <a:spLocks noGrp="1" noChangeArrowheads="1"/>
          </p:cNvSpPr>
          <p:nvPr>
            <p:ph idx="1"/>
          </p:nvPr>
        </p:nvSpPr>
        <p:spPr>
          <a:xfrm>
            <a:off x="2063750" y="2133600"/>
            <a:ext cx="8229600" cy="3989388"/>
          </a:xfrm>
        </p:spPr>
        <p:txBody>
          <a:bodyPr/>
          <a:lstStyle/>
          <a:p>
            <a:pPr eaLnBrk="1" hangingPunct="1">
              <a:lnSpc>
                <a:spcPct val="90000"/>
              </a:lnSpc>
              <a:buFont typeface="Wingdings" panose="05000000000000000000" pitchFamily="2" charset="2"/>
              <a:buNone/>
            </a:pPr>
            <a:r>
              <a:rPr lang="en-AU" altLang="it-IT" sz="2800" i="1" dirty="0"/>
              <a:t>The art of war teaches us to rely not on the likelihood of the enemy's not coming, but on our own readiness to receive him; not on the chance of his not attacking, but rather on the fact that we have made our position unassailable. </a:t>
            </a:r>
          </a:p>
          <a:p>
            <a:pPr eaLnBrk="1" hangingPunct="1">
              <a:lnSpc>
                <a:spcPct val="90000"/>
              </a:lnSpc>
              <a:buFont typeface="Wingdings" panose="05000000000000000000" pitchFamily="2" charset="2"/>
              <a:buNone/>
            </a:pPr>
            <a:endParaRPr lang="en-AU" altLang="it-IT" sz="2800" i="1" dirty="0"/>
          </a:p>
          <a:p>
            <a:pPr eaLnBrk="1" hangingPunct="1">
              <a:lnSpc>
                <a:spcPct val="90000"/>
              </a:lnSpc>
              <a:buFont typeface="Wingdings" panose="05000000000000000000" pitchFamily="2" charset="2"/>
              <a:buNone/>
            </a:pPr>
            <a:r>
              <a:rPr lang="en-AU" altLang="it-IT" b="1" dirty="0"/>
              <a:t>					—</a:t>
            </a:r>
            <a:r>
              <a:rPr lang="en-AU" altLang="it-IT" b="1" i="1" dirty="0"/>
              <a:t>The Art of War, </a:t>
            </a:r>
            <a:r>
              <a:rPr lang="en-AU" altLang="it-IT" b="1" dirty="0"/>
              <a:t>Sun Tzu</a:t>
            </a:r>
            <a:endParaRPr lang="en-AU" altLang="it-IT" dirty="0"/>
          </a:p>
          <a:p>
            <a:pPr eaLnBrk="1" hangingPunct="1">
              <a:lnSpc>
                <a:spcPct val="90000"/>
              </a:lnSpc>
            </a:pPr>
            <a:endParaRPr lang="en-AU" altLang="it-IT" dirty="0"/>
          </a:p>
        </p:txBody>
      </p:sp>
      <p:pic>
        <p:nvPicPr>
          <p:cNvPr id="2" name="Im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56" y="4408974"/>
            <a:ext cx="2467674" cy="246767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Some false </a:t>
            </a:r>
            <a:r>
              <a:rPr lang="it-IT" dirty="0" err="1"/>
              <a:t>myths</a:t>
            </a:r>
            <a:r>
              <a:rPr lang="it-IT" dirty="0"/>
              <a:t>:</a:t>
            </a:r>
          </a:p>
        </p:txBody>
      </p:sp>
      <p:sp>
        <p:nvSpPr>
          <p:cNvPr id="3" name="Segnaposto contenuto 2"/>
          <p:cNvSpPr>
            <a:spLocks noGrp="1"/>
          </p:cNvSpPr>
          <p:nvPr>
            <p:ph idx="1"/>
          </p:nvPr>
        </p:nvSpPr>
        <p:spPr/>
        <p:txBody>
          <a:bodyPr/>
          <a:lstStyle/>
          <a:p>
            <a:r>
              <a:rPr lang="it-IT" dirty="0" err="1">
                <a:latin typeface="Arial Black" panose="020B0A04020102020204" pitchFamily="34" charset="0"/>
              </a:rPr>
              <a:t>Myth</a:t>
            </a:r>
            <a:r>
              <a:rPr lang="it-IT" dirty="0">
                <a:latin typeface="Arial Black" panose="020B0A04020102020204" pitchFamily="34" charset="0"/>
              </a:rPr>
              <a:t> 1</a:t>
            </a:r>
          </a:p>
          <a:p>
            <a:pPr lvl="1"/>
            <a:r>
              <a:rPr lang="it-IT" dirty="0"/>
              <a:t>False </a:t>
            </a:r>
            <a:r>
              <a:rPr lang="it-IT" dirty="0" err="1"/>
              <a:t>optimism</a:t>
            </a:r>
            <a:r>
              <a:rPr lang="it-IT" dirty="0"/>
              <a:t>: «</a:t>
            </a:r>
            <a:r>
              <a:rPr lang="it-IT" dirty="0">
                <a:latin typeface="Courier New" panose="02070309020205020404" pitchFamily="49" charset="0"/>
                <a:cs typeface="Courier New" panose="02070309020205020404" pitchFamily="49" charset="0"/>
              </a:rPr>
              <a:t>admin/admin </a:t>
            </a:r>
            <a:r>
              <a:rPr lang="it-IT" dirty="0" err="1"/>
              <a:t>is</a:t>
            </a:r>
            <a:r>
              <a:rPr lang="it-IT" dirty="0"/>
              <a:t> ok </a:t>
            </a:r>
            <a:r>
              <a:rPr lang="it-IT" dirty="0" err="1"/>
              <a:t>as</a:t>
            </a:r>
            <a:r>
              <a:rPr lang="it-IT" dirty="0"/>
              <a:t> login. </a:t>
            </a:r>
            <a:r>
              <a:rPr lang="it-IT" b="1" dirty="0" err="1"/>
              <a:t>Who’s</a:t>
            </a:r>
            <a:r>
              <a:rPr lang="it-IT" b="1" dirty="0"/>
              <a:t> gonna </a:t>
            </a:r>
            <a:r>
              <a:rPr lang="it-IT" b="1" dirty="0" err="1"/>
              <a:t>ever</a:t>
            </a:r>
            <a:r>
              <a:rPr lang="it-IT" b="1" dirty="0"/>
              <a:t> </a:t>
            </a:r>
            <a:r>
              <a:rPr lang="it-IT" b="1" dirty="0" err="1"/>
              <a:t>attack</a:t>
            </a:r>
            <a:r>
              <a:rPr lang="it-IT" b="1" dirty="0"/>
              <a:t> me</a:t>
            </a:r>
            <a:r>
              <a:rPr lang="it-IT" dirty="0"/>
              <a:t>» </a:t>
            </a:r>
          </a:p>
          <a:p>
            <a:pPr marL="274320" lvl="1" indent="0">
              <a:buNone/>
            </a:pPr>
            <a:endParaRPr lang="it-IT" dirty="0"/>
          </a:p>
          <a:p>
            <a:r>
              <a:rPr lang="it-IT" dirty="0" err="1">
                <a:latin typeface="Arial Black" panose="020B0A04020102020204" pitchFamily="34" charset="0"/>
              </a:rPr>
              <a:t>Myth</a:t>
            </a:r>
            <a:r>
              <a:rPr lang="it-IT" dirty="0">
                <a:latin typeface="Arial Black" panose="020B0A04020102020204" pitchFamily="34" charset="0"/>
              </a:rPr>
              <a:t> 2</a:t>
            </a:r>
          </a:p>
          <a:p>
            <a:pPr lvl="1"/>
            <a:r>
              <a:rPr lang="it-IT" dirty="0"/>
              <a:t>False </a:t>
            </a:r>
            <a:r>
              <a:rPr lang="it-IT" dirty="0" err="1"/>
              <a:t>pessimism</a:t>
            </a:r>
            <a:r>
              <a:rPr lang="it-IT" dirty="0"/>
              <a:t>: «Tanto se me lo vogliono bucare me lo bucano»</a:t>
            </a:r>
          </a:p>
          <a:p>
            <a:pPr lvl="1"/>
            <a:r>
              <a:rPr lang="it-IT" dirty="0"/>
              <a:t>«</a:t>
            </a:r>
            <a:r>
              <a:rPr lang="it-IT" dirty="0" err="1"/>
              <a:t>Why</a:t>
            </a:r>
            <a:r>
              <a:rPr lang="it-IT" dirty="0"/>
              <a:t> to put security </a:t>
            </a:r>
            <a:r>
              <a:rPr lang="it-IT" dirty="0" err="1"/>
              <a:t>countermeasures</a:t>
            </a:r>
            <a:r>
              <a:rPr lang="it-IT" dirty="0"/>
              <a:t>. </a:t>
            </a:r>
            <a:r>
              <a:rPr lang="it-IT" dirty="0" err="1"/>
              <a:t>They’ll</a:t>
            </a:r>
            <a:r>
              <a:rPr lang="it-IT" dirty="0"/>
              <a:t> </a:t>
            </a:r>
            <a:r>
              <a:rPr lang="it-IT" dirty="0" err="1"/>
              <a:t>hack</a:t>
            </a:r>
            <a:r>
              <a:rPr lang="it-IT" dirty="0"/>
              <a:t> me </a:t>
            </a:r>
            <a:r>
              <a:rPr lang="it-IT" dirty="0" err="1"/>
              <a:t>anyway</a:t>
            </a:r>
            <a:r>
              <a:rPr lang="it-IT" dirty="0"/>
              <a:t> </a:t>
            </a:r>
            <a:r>
              <a:rPr lang="it-IT" dirty="0" err="1"/>
              <a:t>if</a:t>
            </a:r>
            <a:r>
              <a:rPr lang="it-IT" dirty="0"/>
              <a:t> </a:t>
            </a:r>
            <a:r>
              <a:rPr lang="it-IT" dirty="0" err="1"/>
              <a:t>they</a:t>
            </a:r>
            <a:r>
              <a:rPr lang="it-IT" dirty="0"/>
              <a:t> </a:t>
            </a:r>
            <a:r>
              <a:rPr lang="it-IT" dirty="0" err="1"/>
              <a:t>want</a:t>
            </a:r>
            <a:r>
              <a:rPr lang="it-IT" dirty="0"/>
              <a:t>»</a:t>
            </a:r>
          </a:p>
          <a:p>
            <a:pPr marL="274320" lvl="1" indent="0">
              <a:buNone/>
            </a:pPr>
            <a:endParaRPr lang="it-IT" dirty="0"/>
          </a:p>
          <a:p>
            <a:r>
              <a:rPr lang="it-IT" dirty="0" err="1">
                <a:latin typeface="Arial Black" panose="020B0A04020102020204" pitchFamily="34" charset="0"/>
              </a:rPr>
              <a:t>Myth</a:t>
            </a:r>
            <a:r>
              <a:rPr lang="it-IT" dirty="0">
                <a:latin typeface="Arial Black" panose="020B0A04020102020204" pitchFamily="34" charset="0"/>
              </a:rPr>
              <a:t> 3</a:t>
            </a:r>
          </a:p>
          <a:p>
            <a:pPr lvl="1"/>
            <a:r>
              <a:rPr lang="it-IT" dirty="0"/>
              <a:t>«</a:t>
            </a:r>
            <a:r>
              <a:rPr lang="it-IT" b="1" dirty="0"/>
              <a:t>A </a:t>
            </a:r>
            <a:r>
              <a:rPr lang="it-IT" b="1" dirty="0" err="1"/>
              <a:t>too</a:t>
            </a:r>
            <a:r>
              <a:rPr lang="it-IT" b="1" dirty="0"/>
              <a:t> secure </a:t>
            </a:r>
            <a:r>
              <a:rPr lang="it-IT" b="1" dirty="0" err="1"/>
              <a:t>infrastructure</a:t>
            </a:r>
            <a:r>
              <a:rPr lang="it-IT" b="1" dirty="0"/>
              <a:t> </a:t>
            </a:r>
            <a:r>
              <a:rPr lang="it-IT" b="1" dirty="0" err="1"/>
              <a:t>will</a:t>
            </a:r>
            <a:r>
              <a:rPr lang="it-IT" b="1" dirty="0"/>
              <a:t> challenge hackers</a:t>
            </a:r>
            <a:r>
              <a:rPr lang="it-IT" dirty="0"/>
              <a:t>. </a:t>
            </a:r>
            <a:r>
              <a:rPr lang="it-IT" dirty="0" err="1"/>
              <a:t>They</a:t>
            </a:r>
            <a:r>
              <a:rPr lang="it-IT" dirty="0"/>
              <a:t> </a:t>
            </a:r>
            <a:r>
              <a:rPr lang="it-IT" dirty="0" err="1"/>
              <a:t>will</a:t>
            </a:r>
            <a:r>
              <a:rPr lang="it-IT" dirty="0"/>
              <a:t> be </a:t>
            </a:r>
            <a:r>
              <a:rPr lang="it-IT" dirty="0" err="1"/>
              <a:t>attired</a:t>
            </a:r>
            <a:r>
              <a:rPr lang="it-IT" dirty="0"/>
              <a:t> to </a:t>
            </a:r>
            <a:r>
              <a:rPr lang="it-IT" dirty="0" err="1"/>
              <a:t>my</a:t>
            </a:r>
            <a:r>
              <a:rPr lang="it-IT" dirty="0"/>
              <a:t> server like </a:t>
            </a:r>
            <a:r>
              <a:rPr lang="it-IT" dirty="0" err="1"/>
              <a:t>mosquitoes</a:t>
            </a:r>
            <a:r>
              <a:rPr lang="it-IT" dirty="0"/>
              <a:t> on a </a:t>
            </a:r>
            <a:r>
              <a:rPr lang="it-IT" dirty="0" err="1"/>
              <a:t>purple</a:t>
            </a:r>
            <a:r>
              <a:rPr lang="it-IT" dirty="0"/>
              <a:t> </a:t>
            </a:r>
            <a:r>
              <a:rPr lang="it-IT" dirty="0" err="1"/>
              <a:t>lamp</a:t>
            </a:r>
            <a:r>
              <a:rPr lang="it-IT" dirty="0"/>
              <a:t>»</a:t>
            </a:r>
          </a:p>
          <a:p>
            <a:pPr marL="274320" lvl="1" indent="0">
              <a:buNone/>
            </a:pPr>
            <a:endParaRPr lang="it-IT" dirty="0"/>
          </a:p>
          <a:p>
            <a:pPr lvl="1"/>
            <a:endParaRPr lang="it-IT" dirty="0"/>
          </a:p>
          <a:p>
            <a:pPr lvl="1"/>
            <a:endParaRPr lang="it-IT" dirty="0"/>
          </a:p>
        </p:txBody>
      </p:sp>
    </p:spTree>
    <p:extLst>
      <p:ext uri="{BB962C8B-B14F-4D97-AF65-F5344CB8AC3E}">
        <p14:creationId xmlns:p14="http://schemas.microsoft.com/office/powerpoint/2010/main" val="1369632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contenuto 1"/>
          <p:cNvSpPr>
            <a:spLocks noGrp="1"/>
          </p:cNvSpPr>
          <p:nvPr>
            <p:ph idx="1"/>
          </p:nvPr>
        </p:nvSpPr>
        <p:spPr>
          <a:xfrm>
            <a:off x="1981200" y="1481329"/>
            <a:ext cx="4114800" cy="4525963"/>
          </a:xfrm>
        </p:spPr>
        <p:txBody>
          <a:bodyPr>
            <a:normAutofit/>
          </a:bodyPr>
          <a:lstStyle/>
          <a:p>
            <a:endParaRPr lang="it-IT" dirty="0"/>
          </a:p>
          <a:p>
            <a:r>
              <a:rPr lang="it-IT" dirty="0"/>
              <a:t>Risk = </a:t>
            </a:r>
          </a:p>
          <a:p>
            <a:pPr lvl="1"/>
            <a:r>
              <a:rPr lang="it-IT" dirty="0" err="1"/>
              <a:t>Probability</a:t>
            </a:r>
            <a:r>
              <a:rPr lang="it-IT" dirty="0"/>
              <a:t> x </a:t>
            </a:r>
            <a:r>
              <a:rPr lang="it-IT" dirty="0" err="1"/>
              <a:t>Gravity</a:t>
            </a:r>
            <a:endParaRPr lang="it-IT" dirty="0"/>
          </a:p>
          <a:p>
            <a:r>
              <a:rPr lang="it-IT" dirty="0" err="1"/>
              <a:t>Gravity</a:t>
            </a:r>
            <a:r>
              <a:rPr lang="it-IT" dirty="0"/>
              <a:t> = </a:t>
            </a:r>
          </a:p>
          <a:p>
            <a:pPr lvl="1"/>
            <a:r>
              <a:rPr lang="it-IT" dirty="0" err="1"/>
              <a:t>Involved</a:t>
            </a:r>
            <a:r>
              <a:rPr lang="it-IT" dirty="0"/>
              <a:t> people x single cost</a:t>
            </a:r>
          </a:p>
          <a:p>
            <a:endParaRPr lang="it-IT" dirty="0"/>
          </a:p>
          <a:p>
            <a:r>
              <a:rPr lang="it-IT" dirty="0"/>
              <a:t>ISO 31000:2018</a:t>
            </a:r>
          </a:p>
          <a:p>
            <a:pPr lvl="1"/>
            <a:r>
              <a:rPr lang="it-IT" dirty="0"/>
              <a:t>Risk management</a:t>
            </a:r>
          </a:p>
          <a:p>
            <a:r>
              <a:rPr lang="it-IT" dirty="0"/>
              <a:t>ISO 2700X:2018</a:t>
            </a:r>
          </a:p>
          <a:p>
            <a:pPr lvl="1"/>
            <a:endParaRPr lang="it-IT" dirty="0"/>
          </a:p>
        </p:txBody>
      </p:sp>
      <p:sp>
        <p:nvSpPr>
          <p:cNvPr id="3" name="Titolo 2"/>
          <p:cNvSpPr>
            <a:spLocks noGrp="1"/>
          </p:cNvSpPr>
          <p:nvPr>
            <p:ph type="title"/>
          </p:nvPr>
        </p:nvSpPr>
        <p:spPr/>
        <p:txBody>
          <a:bodyPr/>
          <a:lstStyle/>
          <a:p>
            <a:r>
              <a:rPr lang="it-IT" dirty="0"/>
              <a:t>Risk estimate</a:t>
            </a:r>
          </a:p>
        </p:txBody>
      </p:sp>
      <p:pic>
        <p:nvPicPr>
          <p:cNvPr id="4" name="Picture 2" descr="Related image">
            <a:extLst>
              <a:ext uri="{FF2B5EF4-FFF2-40B4-BE49-F238E27FC236}">
                <a16:creationId xmlns:a16="http://schemas.microsoft.com/office/drawing/2014/main" id="{D749F17F-388F-42D0-9BAF-1D366FD3D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0017" y="425355"/>
            <a:ext cx="4089685" cy="6007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51631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Risk </a:t>
            </a:r>
            <a:r>
              <a:rPr lang="it-IT" dirty="0" err="1"/>
              <a:t>mitigation</a:t>
            </a:r>
            <a:r>
              <a:rPr lang="it-IT" dirty="0"/>
              <a:t>: </a:t>
            </a:r>
            <a:r>
              <a:rPr lang="it-IT" dirty="0" err="1"/>
              <a:t>two</a:t>
            </a:r>
            <a:r>
              <a:rPr lang="it-IT" dirty="0"/>
              <a:t> </a:t>
            </a:r>
            <a:r>
              <a:rPr lang="it-IT" dirty="0" err="1"/>
              <a:t>different</a:t>
            </a:r>
            <a:r>
              <a:rPr lang="it-IT" dirty="0"/>
              <a:t> </a:t>
            </a:r>
            <a:r>
              <a:rPr lang="it-IT" dirty="0" err="1"/>
              <a:t>attack</a:t>
            </a:r>
            <a:r>
              <a:rPr lang="it-IT" dirty="0"/>
              <a:t> </a:t>
            </a:r>
            <a:r>
              <a:rPr lang="it-IT" dirty="0" err="1"/>
              <a:t>perspectives</a:t>
            </a:r>
            <a:endParaRPr lang="it-IT" dirty="0"/>
          </a:p>
        </p:txBody>
      </p:sp>
      <p:sp>
        <p:nvSpPr>
          <p:cNvPr id="3" name="Segnaposto contenuto 2"/>
          <p:cNvSpPr>
            <a:spLocks noGrp="1"/>
          </p:cNvSpPr>
          <p:nvPr>
            <p:ph idx="1"/>
          </p:nvPr>
        </p:nvSpPr>
        <p:spPr/>
        <p:txBody>
          <a:bodyPr/>
          <a:lstStyle/>
          <a:p>
            <a:r>
              <a:rPr lang="it-IT" dirty="0"/>
              <a:t>Massive </a:t>
            </a:r>
            <a:r>
              <a:rPr lang="it-IT" dirty="0" err="1"/>
              <a:t>attack</a:t>
            </a:r>
            <a:r>
              <a:rPr lang="it-IT" dirty="0"/>
              <a:t> </a:t>
            </a:r>
            <a:r>
              <a:rPr lang="it-IT" dirty="0" err="1"/>
              <a:t>campaigns</a:t>
            </a:r>
            <a:endParaRPr lang="it-IT" dirty="0"/>
          </a:p>
          <a:p>
            <a:pPr lvl="1"/>
            <a:r>
              <a:rPr lang="it-IT" dirty="0" err="1"/>
              <a:t>You</a:t>
            </a:r>
            <a:r>
              <a:rPr lang="it-IT" dirty="0"/>
              <a:t> </a:t>
            </a:r>
            <a:r>
              <a:rPr lang="it-IT" dirty="0" err="1"/>
              <a:t>don’t</a:t>
            </a:r>
            <a:r>
              <a:rPr lang="it-IT" dirty="0"/>
              <a:t> care </a:t>
            </a:r>
            <a:r>
              <a:rPr lang="it-IT" dirty="0" err="1"/>
              <a:t>about</a:t>
            </a:r>
            <a:r>
              <a:rPr lang="it-IT" dirty="0"/>
              <a:t> </a:t>
            </a:r>
            <a:r>
              <a:rPr lang="it-IT" dirty="0" err="1"/>
              <a:t>specific</a:t>
            </a:r>
            <a:r>
              <a:rPr lang="it-IT" dirty="0"/>
              <a:t> </a:t>
            </a:r>
            <a:r>
              <a:rPr lang="it-IT" dirty="0" err="1"/>
              <a:t>victims</a:t>
            </a:r>
            <a:r>
              <a:rPr lang="it-IT" dirty="0"/>
              <a:t>, </a:t>
            </a:r>
            <a:r>
              <a:rPr lang="it-IT" dirty="0" err="1"/>
              <a:t>you</a:t>
            </a:r>
            <a:r>
              <a:rPr lang="it-IT" dirty="0"/>
              <a:t> </a:t>
            </a:r>
            <a:r>
              <a:rPr lang="it-IT" dirty="0" err="1"/>
              <a:t>scan</a:t>
            </a:r>
            <a:r>
              <a:rPr lang="it-IT" dirty="0"/>
              <a:t> </a:t>
            </a:r>
            <a:r>
              <a:rPr lang="it-IT" dirty="0" err="1"/>
              <a:t>among</a:t>
            </a:r>
            <a:r>
              <a:rPr lang="it-IT" dirty="0"/>
              <a:t> </a:t>
            </a:r>
            <a:r>
              <a:rPr lang="it-IT" dirty="0" err="1"/>
              <a:t>millions</a:t>
            </a:r>
            <a:r>
              <a:rPr lang="it-IT" dirty="0"/>
              <a:t> of targets</a:t>
            </a:r>
          </a:p>
          <a:p>
            <a:pPr lvl="1"/>
            <a:r>
              <a:rPr lang="it-IT" dirty="0" err="1"/>
              <a:t>Attackers</a:t>
            </a:r>
            <a:r>
              <a:rPr lang="it-IT" dirty="0"/>
              <a:t> do </a:t>
            </a:r>
            <a:r>
              <a:rPr lang="it-IT" dirty="0" err="1"/>
              <a:t>not</a:t>
            </a:r>
            <a:r>
              <a:rPr lang="it-IT" dirty="0"/>
              <a:t> exploit </a:t>
            </a:r>
            <a:r>
              <a:rPr lang="it-IT" dirty="0" err="1"/>
              <a:t>specific</a:t>
            </a:r>
            <a:r>
              <a:rPr lang="it-IT" dirty="0"/>
              <a:t> information </a:t>
            </a:r>
            <a:r>
              <a:rPr lang="it-IT" dirty="0" err="1"/>
              <a:t>about</a:t>
            </a:r>
            <a:r>
              <a:rPr lang="it-IT" dirty="0"/>
              <a:t> the </a:t>
            </a:r>
            <a:r>
              <a:rPr lang="it-IT" dirty="0" err="1"/>
              <a:t>victims</a:t>
            </a:r>
            <a:endParaRPr lang="it-IT" dirty="0"/>
          </a:p>
          <a:p>
            <a:pPr lvl="1"/>
            <a:endParaRPr lang="it-IT" dirty="0"/>
          </a:p>
          <a:p>
            <a:r>
              <a:rPr lang="it-IT" dirty="0" err="1"/>
              <a:t>Targeted</a:t>
            </a:r>
            <a:r>
              <a:rPr lang="it-IT" dirty="0"/>
              <a:t> </a:t>
            </a:r>
            <a:r>
              <a:rPr lang="it-IT" dirty="0" err="1"/>
              <a:t>attacks</a:t>
            </a:r>
            <a:endParaRPr lang="it-IT" dirty="0"/>
          </a:p>
          <a:p>
            <a:pPr lvl="1"/>
            <a:r>
              <a:rPr lang="it-IT" dirty="0" err="1"/>
              <a:t>You</a:t>
            </a:r>
            <a:r>
              <a:rPr lang="it-IT" dirty="0"/>
              <a:t> </a:t>
            </a:r>
            <a:r>
              <a:rPr lang="it-IT" dirty="0" err="1"/>
              <a:t>aim</a:t>
            </a:r>
            <a:r>
              <a:rPr lang="it-IT" dirty="0"/>
              <a:t> to </a:t>
            </a:r>
            <a:r>
              <a:rPr lang="it-IT" dirty="0" err="1"/>
              <a:t>specific</a:t>
            </a:r>
            <a:r>
              <a:rPr lang="it-IT" dirty="0"/>
              <a:t> </a:t>
            </a:r>
            <a:r>
              <a:rPr lang="it-IT" dirty="0" err="1"/>
              <a:t>users</a:t>
            </a:r>
            <a:r>
              <a:rPr lang="it-IT" dirty="0"/>
              <a:t>/companies/</a:t>
            </a:r>
            <a:r>
              <a:rPr lang="it-IT" dirty="0" err="1"/>
              <a:t>perimeters</a:t>
            </a:r>
            <a:endParaRPr lang="it-IT" dirty="0"/>
          </a:p>
          <a:p>
            <a:pPr lvl="1"/>
            <a:r>
              <a:rPr lang="it-IT" dirty="0" err="1"/>
              <a:t>Attackers</a:t>
            </a:r>
            <a:r>
              <a:rPr lang="it-IT" dirty="0"/>
              <a:t> can (and do) exploit </a:t>
            </a:r>
            <a:r>
              <a:rPr lang="it-IT" dirty="0" err="1"/>
              <a:t>specific</a:t>
            </a:r>
            <a:r>
              <a:rPr lang="it-IT" dirty="0"/>
              <a:t> information </a:t>
            </a:r>
            <a:r>
              <a:rPr lang="it-IT" dirty="0" err="1"/>
              <a:t>about</a:t>
            </a:r>
            <a:r>
              <a:rPr lang="it-IT" dirty="0"/>
              <a:t> the </a:t>
            </a:r>
            <a:r>
              <a:rPr lang="it-IT" dirty="0" err="1"/>
              <a:t>victims</a:t>
            </a:r>
            <a:endParaRPr lang="it-IT" dirty="0"/>
          </a:p>
          <a:p>
            <a:pPr lvl="1"/>
            <a:endParaRPr lang="it-IT" dirty="0"/>
          </a:p>
          <a:p>
            <a:endParaRPr lang="it-IT" dirty="0"/>
          </a:p>
          <a:p>
            <a:endParaRPr lang="it-IT" dirty="0"/>
          </a:p>
        </p:txBody>
      </p:sp>
    </p:spTree>
    <p:extLst>
      <p:ext uri="{BB962C8B-B14F-4D97-AF65-F5344CB8AC3E}">
        <p14:creationId xmlns:p14="http://schemas.microsoft.com/office/powerpoint/2010/main" val="2966056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Example</a:t>
            </a:r>
            <a:r>
              <a:rPr lang="it-IT" dirty="0"/>
              <a:t> of massive </a:t>
            </a:r>
            <a:r>
              <a:rPr lang="it-IT" dirty="0" err="1"/>
              <a:t>attack</a:t>
            </a:r>
            <a:r>
              <a:rPr lang="it-IT" dirty="0"/>
              <a:t>: </a:t>
            </a:r>
            <a:r>
              <a:rPr lang="it-IT" dirty="0" err="1"/>
              <a:t>phishing</a:t>
            </a:r>
            <a:endParaRPr lang="it-IT" dirty="0"/>
          </a:p>
        </p:txBody>
      </p:sp>
      <p:sp>
        <p:nvSpPr>
          <p:cNvPr id="3" name="Segnaposto contenuto 2"/>
          <p:cNvSpPr>
            <a:spLocks noGrp="1"/>
          </p:cNvSpPr>
          <p:nvPr>
            <p:ph idx="1"/>
          </p:nvPr>
        </p:nvSpPr>
        <p:spPr/>
        <p:txBody>
          <a:bodyPr/>
          <a:lstStyle/>
          <a:p>
            <a:r>
              <a:rPr lang="it-IT" dirty="0" err="1"/>
              <a:t>Attackers</a:t>
            </a:r>
            <a:r>
              <a:rPr lang="it-IT" dirty="0"/>
              <a:t> use bluffs </a:t>
            </a:r>
            <a:r>
              <a:rPr lang="it-IT" dirty="0" err="1"/>
              <a:t>hinting</a:t>
            </a:r>
            <a:r>
              <a:rPr lang="it-IT" dirty="0"/>
              <a:t> </a:t>
            </a:r>
            <a:r>
              <a:rPr lang="it-IT" dirty="0" err="1"/>
              <a:t>at</a:t>
            </a:r>
            <a:r>
              <a:rPr lang="it-IT" dirty="0"/>
              <a:t> a </a:t>
            </a:r>
            <a:r>
              <a:rPr lang="it-IT" dirty="0" err="1"/>
              <a:t>targeted</a:t>
            </a:r>
            <a:r>
              <a:rPr lang="it-IT" dirty="0"/>
              <a:t> </a:t>
            </a:r>
            <a:r>
              <a:rPr lang="it-IT" dirty="0" err="1"/>
              <a:t>attack</a:t>
            </a:r>
            <a:r>
              <a:rPr lang="it-IT" dirty="0"/>
              <a:t> (</a:t>
            </a:r>
            <a:r>
              <a:rPr lang="it-IT" dirty="0" err="1"/>
              <a:t>it</a:t>
            </a:r>
            <a:r>
              <a:rPr lang="it-IT" dirty="0"/>
              <a:t> </a:t>
            </a:r>
            <a:r>
              <a:rPr lang="it-IT" dirty="0" err="1"/>
              <a:t>is</a:t>
            </a:r>
            <a:r>
              <a:rPr lang="it-IT" dirty="0"/>
              <a:t> </a:t>
            </a:r>
            <a:r>
              <a:rPr lang="it-IT" dirty="0" err="1"/>
              <a:t>not</a:t>
            </a:r>
            <a:r>
              <a:rPr lang="it-IT" dirty="0"/>
              <a:t>)</a:t>
            </a:r>
          </a:p>
        </p:txBody>
      </p:sp>
      <p:pic>
        <p:nvPicPr>
          <p:cNvPr id="5" name="Picture 4">
            <a:extLst>
              <a:ext uri="{FF2B5EF4-FFF2-40B4-BE49-F238E27FC236}">
                <a16:creationId xmlns:a16="http://schemas.microsoft.com/office/drawing/2014/main" id="{5378671D-167E-4DEC-876D-E8449F792383}"/>
              </a:ext>
            </a:extLst>
          </p:cNvPr>
          <p:cNvPicPr>
            <a:picLocks noChangeAspect="1"/>
          </p:cNvPicPr>
          <p:nvPr/>
        </p:nvPicPr>
        <p:blipFill>
          <a:blip r:embed="rId2"/>
          <a:stretch>
            <a:fillRect/>
          </a:stretch>
        </p:blipFill>
        <p:spPr>
          <a:xfrm>
            <a:off x="2441848" y="2159004"/>
            <a:ext cx="7308304" cy="4394197"/>
          </a:xfrm>
          <a:prstGeom prst="rect">
            <a:avLst/>
          </a:prstGeom>
        </p:spPr>
      </p:pic>
    </p:spTree>
    <p:extLst>
      <p:ext uri="{BB962C8B-B14F-4D97-AF65-F5344CB8AC3E}">
        <p14:creationId xmlns:p14="http://schemas.microsoft.com/office/powerpoint/2010/main" val="79703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981200" y="533400"/>
            <a:ext cx="8229600" cy="990600"/>
          </a:xfrm>
        </p:spPr>
        <p:txBody>
          <a:bodyPr anchor="ctr">
            <a:normAutofit/>
          </a:bodyPr>
          <a:lstStyle/>
          <a:p>
            <a:pPr>
              <a:defRPr/>
            </a:pPr>
            <a:r>
              <a:rPr lang="it-IT" dirty="0"/>
              <a:t>Information</a:t>
            </a:r>
          </a:p>
        </p:txBody>
      </p:sp>
      <p:graphicFrame>
        <p:nvGraphicFramePr>
          <p:cNvPr id="5" name="Segnaposto contenuto 2">
            <a:extLst>
              <a:ext uri="{FF2B5EF4-FFF2-40B4-BE49-F238E27FC236}">
                <a16:creationId xmlns:a16="http://schemas.microsoft.com/office/drawing/2014/main" id="{AFD62B2D-1A05-44C8-9EAB-C1DFA844179E}"/>
              </a:ext>
            </a:extLst>
          </p:cNvPr>
          <p:cNvGraphicFramePr>
            <a:graphicFrameLocks noGrp="1"/>
          </p:cNvGraphicFramePr>
          <p:nvPr>
            <p:ph idx="1"/>
            <p:extLst>
              <p:ext uri="{D42A27DB-BD31-4B8C-83A1-F6EECF244321}">
                <p14:modId xmlns:p14="http://schemas.microsoft.com/office/powerpoint/2010/main" val="3803981007"/>
              </p:ext>
            </p:extLst>
          </p:nvPr>
        </p:nvGraphicFramePr>
        <p:xfrm>
          <a:off x="1981200" y="1600200"/>
          <a:ext cx="8229600" cy="4876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09F08F-BA05-4719-8A2F-ADC0ED9159E2}"/>
              </a:ext>
            </a:extLst>
          </p:cNvPr>
          <p:cNvSpPr>
            <a:spLocks noGrp="1"/>
          </p:cNvSpPr>
          <p:nvPr>
            <p:ph type="title"/>
          </p:nvPr>
        </p:nvSpPr>
        <p:spPr/>
        <p:txBody>
          <a:bodyPr/>
          <a:lstStyle/>
          <a:p>
            <a:r>
              <a:rPr lang="en-US" dirty="0"/>
              <a:t>Risk mitigation: example</a:t>
            </a:r>
            <a:endParaRPr lang="it-IT" dirty="0"/>
          </a:p>
        </p:txBody>
      </p:sp>
      <p:sp>
        <p:nvSpPr>
          <p:cNvPr id="3" name="Segnaposto contenuto 2">
            <a:extLst>
              <a:ext uri="{FF2B5EF4-FFF2-40B4-BE49-F238E27FC236}">
                <a16:creationId xmlns:a16="http://schemas.microsoft.com/office/drawing/2014/main" id="{997A4671-1088-4D6C-AB4E-65AAD28B2857}"/>
              </a:ext>
            </a:extLst>
          </p:cNvPr>
          <p:cNvSpPr>
            <a:spLocks noGrp="1"/>
          </p:cNvSpPr>
          <p:nvPr>
            <p:ph idx="1"/>
          </p:nvPr>
        </p:nvSpPr>
        <p:spPr/>
        <p:txBody>
          <a:bodyPr/>
          <a:lstStyle/>
          <a:p>
            <a:r>
              <a:rPr lang="en-US" dirty="0"/>
              <a:t>Hard drive encryption</a:t>
            </a:r>
          </a:p>
          <a:p>
            <a:pPr lvl="1"/>
            <a:r>
              <a:rPr lang="en-US" dirty="0"/>
              <a:t>It reduces </a:t>
            </a:r>
            <a:r>
              <a:rPr lang="en-US" b="1" dirty="0"/>
              <a:t>part of </a:t>
            </a:r>
            <a:r>
              <a:rPr lang="en-US" dirty="0"/>
              <a:t>data theft attack surface</a:t>
            </a:r>
          </a:p>
          <a:p>
            <a:pPr lvl="1"/>
            <a:endParaRPr lang="en-US" dirty="0"/>
          </a:p>
          <a:p>
            <a:r>
              <a:rPr lang="en-US" dirty="0"/>
              <a:t>Biometric authentication</a:t>
            </a:r>
          </a:p>
          <a:p>
            <a:pPr lvl="1"/>
            <a:r>
              <a:rPr lang="en-US" dirty="0"/>
              <a:t>Prevents </a:t>
            </a:r>
            <a:r>
              <a:rPr lang="en-US" b="1" dirty="0"/>
              <a:t>some forms </a:t>
            </a:r>
            <a:r>
              <a:rPr lang="en-US" dirty="0"/>
              <a:t>of password theft</a:t>
            </a:r>
          </a:p>
          <a:p>
            <a:pPr lvl="1"/>
            <a:endParaRPr lang="en-US" dirty="0"/>
          </a:p>
          <a:p>
            <a:r>
              <a:rPr lang="en-US" dirty="0"/>
              <a:t>Firewalls</a:t>
            </a:r>
          </a:p>
          <a:p>
            <a:pPr lvl="1"/>
            <a:r>
              <a:rPr lang="en-US" dirty="0"/>
              <a:t>They block </a:t>
            </a:r>
            <a:r>
              <a:rPr lang="en-US" b="1" dirty="0"/>
              <a:t>part of</a:t>
            </a:r>
            <a:r>
              <a:rPr lang="en-US" dirty="0"/>
              <a:t> unwanted traffic</a:t>
            </a:r>
          </a:p>
          <a:p>
            <a:pPr lvl="1"/>
            <a:endParaRPr lang="en-US" dirty="0"/>
          </a:p>
          <a:p>
            <a:r>
              <a:rPr lang="it-IT" dirty="0" err="1"/>
              <a:t>Exercise</a:t>
            </a:r>
            <a:r>
              <a:rPr lang="it-IT" dirty="0"/>
              <a:t>: </a:t>
            </a:r>
            <a:r>
              <a:rPr lang="it-IT" dirty="0" err="1"/>
              <a:t>choose</a:t>
            </a:r>
            <a:r>
              <a:rPr lang="it-IT" dirty="0"/>
              <a:t> one security </a:t>
            </a:r>
            <a:r>
              <a:rPr lang="it-IT" dirty="0" err="1"/>
              <a:t>mechanism</a:t>
            </a:r>
            <a:r>
              <a:rPr lang="it-IT" dirty="0"/>
              <a:t> and </a:t>
            </a:r>
            <a:r>
              <a:rPr lang="it-IT" dirty="0" err="1"/>
              <a:t>analyze</a:t>
            </a:r>
            <a:r>
              <a:rPr lang="it-IT" dirty="0"/>
              <a:t> </a:t>
            </a:r>
            <a:r>
              <a:rPr lang="it-IT" dirty="0" err="1"/>
              <a:t>its</a:t>
            </a:r>
            <a:r>
              <a:rPr lang="it-IT" dirty="0"/>
              <a:t> risk </a:t>
            </a:r>
            <a:r>
              <a:rPr lang="it-IT" dirty="0" err="1"/>
              <a:t>mitigation</a:t>
            </a:r>
            <a:r>
              <a:rPr lang="it-IT" dirty="0"/>
              <a:t> </a:t>
            </a:r>
            <a:r>
              <a:rPr lang="it-IT" dirty="0" err="1"/>
              <a:t>profile</a:t>
            </a:r>
            <a:endParaRPr lang="it-IT" dirty="0"/>
          </a:p>
        </p:txBody>
      </p:sp>
    </p:spTree>
    <p:extLst>
      <p:ext uri="{BB962C8B-B14F-4D97-AF65-F5344CB8AC3E}">
        <p14:creationId xmlns:p14="http://schemas.microsoft.com/office/powerpoint/2010/main" val="1180449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PARANOID vs </a:t>
            </a:r>
            <a:r>
              <a:rPr lang="it-IT" dirty="0" err="1"/>
              <a:t>unsecured</a:t>
            </a:r>
            <a:endParaRPr lang="it-IT" dirty="0"/>
          </a:p>
        </p:txBody>
      </p:sp>
      <p:sp>
        <p:nvSpPr>
          <p:cNvPr id="3" name="Segnaposto contenuto 2"/>
          <p:cNvSpPr>
            <a:spLocks noGrp="1"/>
          </p:cNvSpPr>
          <p:nvPr>
            <p:ph idx="1"/>
          </p:nvPr>
        </p:nvSpPr>
        <p:spPr>
          <a:xfrm>
            <a:off x="1847850" y="1557338"/>
            <a:ext cx="8686800" cy="4525962"/>
          </a:xfrm>
        </p:spPr>
        <p:txBody>
          <a:bodyPr>
            <a:normAutofit/>
          </a:bodyPr>
          <a:lstStyle/>
          <a:p>
            <a:pPr>
              <a:buFont typeface="Wingdings 2"/>
              <a:buChar char=""/>
              <a:defRPr/>
            </a:pPr>
            <a:r>
              <a:rPr lang="it-IT" sz="2800" dirty="0" err="1"/>
              <a:t>Estimated</a:t>
            </a:r>
            <a:r>
              <a:rPr lang="it-IT" sz="2800" dirty="0"/>
              <a:t> Money </a:t>
            </a:r>
            <a:r>
              <a:rPr lang="it-IT" sz="2800" dirty="0" err="1"/>
              <a:t>loss</a:t>
            </a:r>
            <a:r>
              <a:rPr lang="it-IT" sz="2800" dirty="0"/>
              <a:t> per </a:t>
            </a:r>
            <a:r>
              <a:rPr lang="it-IT" sz="2800" dirty="0" err="1"/>
              <a:t>year</a:t>
            </a:r>
            <a:r>
              <a:rPr lang="it-IT" sz="2800" dirty="0"/>
              <a:t> due to security </a:t>
            </a:r>
            <a:r>
              <a:rPr lang="it-IT" sz="2800" dirty="0" err="1"/>
              <a:t>breaches</a:t>
            </a:r>
            <a:r>
              <a:rPr lang="it-IT" sz="2800" dirty="0"/>
              <a:t> in </a:t>
            </a:r>
            <a:r>
              <a:rPr lang="it-IT" sz="2800" dirty="0" err="1"/>
              <a:t>your</a:t>
            </a:r>
            <a:r>
              <a:rPr lang="it-IT" sz="2800" dirty="0"/>
              <a:t> company (</a:t>
            </a:r>
            <a:r>
              <a:rPr lang="it-IT" sz="2800" dirty="0" err="1"/>
              <a:t>economic</a:t>
            </a:r>
            <a:r>
              <a:rPr lang="it-IT" sz="2800" dirty="0"/>
              <a:t> risk) = L</a:t>
            </a:r>
          </a:p>
          <a:p>
            <a:pPr>
              <a:buFont typeface="Wingdings 2"/>
              <a:buChar char=""/>
              <a:defRPr/>
            </a:pPr>
            <a:r>
              <a:rPr lang="it-IT" sz="2800" dirty="0" err="1"/>
              <a:t>Estimated</a:t>
            </a:r>
            <a:r>
              <a:rPr lang="it-IT" sz="2800" dirty="0"/>
              <a:t> cost of </a:t>
            </a:r>
            <a:r>
              <a:rPr lang="it-IT" sz="2800" dirty="0" err="1"/>
              <a:t>mitigation</a:t>
            </a:r>
            <a:r>
              <a:rPr lang="it-IT" sz="2800" dirty="0"/>
              <a:t> (new firewalls, etc.) = S</a:t>
            </a:r>
          </a:p>
          <a:p>
            <a:pPr>
              <a:buFont typeface="Wingdings 2"/>
              <a:buChar char=""/>
              <a:defRPr/>
            </a:pPr>
            <a:r>
              <a:rPr lang="it-IT" sz="2800" dirty="0" err="1"/>
              <a:t>Estimated</a:t>
            </a:r>
            <a:r>
              <a:rPr lang="it-IT" sz="2800" dirty="0"/>
              <a:t> Money </a:t>
            </a:r>
            <a:r>
              <a:rPr lang="it-IT" sz="2800" dirty="0" err="1"/>
              <a:t>loss</a:t>
            </a:r>
            <a:r>
              <a:rPr lang="it-IT" sz="2800" dirty="0"/>
              <a:t> per </a:t>
            </a:r>
            <a:r>
              <a:rPr lang="it-IT" sz="2800" dirty="0" err="1"/>
              <a:t>year</a:t>
            </a:r>
            <a:r>
              <a:rPr lang="it-IT" sz="2800" dirty="0"/>
              <a:t> due to </a:t>
            </a:r>
            <a:r>
              <a:rPr lang="it-IT" sz="2800" dirty="0" err="1"/>
              <a:t>uncontrolled</a:t>
            </a:r>
            <a:r>
              <a:rPr lang="it-IT" sz="2800" dirty="0"/>
              <a:t> </a:t>
            </a:r>
            <a:r>
              <a:rPr lang="it-IT" sz="2800" dirty="0" err="1"/>
              <a:t>system</a:t>
            </a:r>
            <a:r>
              <a:rPr lang="it-IT" sz="2800" dirty="0"/>
              <a:t> </a:t>
            </a:r>
            <a:r>
              <a:rPr lang="it-IT" sz="2800" dirty="0" err="1"/>
              <a:t>administrator</a:t>
            </a:r>
            <a:r>
              <a:rPr lang="it-IT" sz="2800" dirty="0"/>
              <a:t>/</a:t>
            </a:r>
            <a:r>
              <a:rPr lang="it-IT" sz="2800" dirty="0" err="1"/>
              <a:t>programmers</a:t>
            </a:r>
            <a:r>
              <a:rPr lang="it-IT" sz="2800" dirty="0"/>
              <a:t> </a:t>
            </a:r>
            <a:r>
              <a:rPr lang="it-IT" sz="2800" dirty="0" err="1"/>
              <a:t>paranoidism</a:t>
            </a:r>
            <a:r>
              <a:rPr lang="it-IT" sz="2800" dirty="0"/>
              <a:t> = D</a:t>
            </a:r>
          </a:p>
          <a:p>
            <a:pPr>
              <a:buFont typeface="Wingdings 2"/>
              <a:buChar char=""/>
              <a:defRPr/>
            </a:pPr>
            <a:endParaRPr lang="it-IT" sz="2800" dirty="0"/>
          </a:p>
          <a:p>
            <a:pPr marL="0" indent="0" algn="ctr">
              <a:buNone/>
              <a:defRPr/>
            </a:pPr>
            <a:r>
              <a:rPr lang="it-IT" sz="4000" dirty="0"/>
              <a:t>L &gt; S+D</a:t>
            </a:r>
          </a:p>
        </p:txBody>
      </p:sp>
      <p:graphicFrame>
        <p:nvGraphicFramePr>
          <p:cNvPr id="4" name="Diagramma 3"/>
          <p:cNvGraphicFramePr/>
          <p:nvPr/>
        </p:nvGraphicFramePr>
        <p:xfrm>
          <a:off x="7248128" y="4293096"/>
          <a:ext cx="2736304" cy="2376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277814"/>
            <a:ext cx="8534400" cy="1139825"/>
          </a:xfrm>
        </p:spPr>
        <p:txBody>
          <a:bodyPr/>
          <a:lstStyle/>
          <a:p>
            <a:pPr>
              <a:defRPr/>
            </a:pPr>
            <a:r>
              <a:rPr lang="en-US">
                <a:ea typeface="ＭＳ Ｐゴシック" pitchFamily="-107" charset="-128"/>
                <a:cs typeface="ＭＳ Ｐゴシック" pitchFamily="-107" charset="-128"/>
              </a:rPr>
              <a:t>Computer Security Challenges</a:t>
            </a:r>
          </a:p>
        </p:txBody>
      </p:sp>
      <p:sp>
        <p:nvSpPr>
          <p:cNvPr id="4" name="Rectangle 3"/>
          <p:cNvSpPr txBox="1">
            <a:spLocks noChangeArrowheads="1"/>
          </p:cNvSpPr>
          <p:nvPr/>
        </p:nvSpPr>
        <p:spPr bwMode="black">
          <a:xfrm>
            <a:off x="1905000" y="1524000"/>
            <a:ext cx="8382000" cy="4800600"/>
          </a:xfrm>
          <a:prstGeom prst="rect">
            <a:avLst/>
          </a:prstGeom>
          <a:noFill/>
          <a:ln w="9525">
            <a:noFill/>
            <a:miter lim="800000"/>
            <a:headEnd/>
            <a:tailEnd/>
          </a:ln>
          <a:effectLst/>
        </p:spPr>
        <p:txBody>
          <a:bodyPr/>
          <a:lstStyle/>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not simple</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must consider potential attacks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procedures used counter-intuitive</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involve algorithms and secret info</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must decide where to deploy mechanisms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battle of wits between attacker / admin</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solidFill>
                  <a:srgbClr val="FF0000"/>
                </a:solidFill>
                <a:effectLst>
                  <a:outerShdw blurRad="38100" dist="38100" dir="2700000" algn="tl">
                    <a:srgbClr val="000000"/>
                  </a:outerShdw>
                </a:effectLst>
                <a:latin typeface="Arial" pitchFamily="-107" charset="0"/>
                <a:ea typeface="+mn-ea"/>
              </a:rPr>
              <a:t>not perceived on benefit until fails</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requires regular monitoring</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solidFill>
                  <a:srgbClr val="FF0000"/>
                </a:solidFill>
                <a:effectLst>
                  <a:outerShdw blurRad="38100" dist="38100" dir="2700000" algn="tl">
                    <a:srgbClr val="000000"/>
                  </a:outerShdw>
                </a:effectLst>
                <a:latin typeface="Arial" pitchFamily="-107" charset="0"/>
                <a:ea typeface="+mn-ea"/>
              </a:rPr>
              <a:t>too often an after-thought</a:t>
            </a:r>
          </a:p>
          <a:p>
            <a:pPr marL="609600" indent="-609600" eaLnBrk="1" hangingPunct="1">
              <a:lnSpc>
                <a:spcPct val="90000"/>
              </a:lnSpc>
              <a:spcBef>
                <a:spcPct val="20000"/>
              </a:spcBef>
              <a:buClr>
                <a:schemeClr val="hlink"/>
              </a:buClr>
              <a:buSzPct val="80000"/>
              <a:buFont typeface="Times" pitchFamily="-107" charset="0"/>
              <a:buAutoNum type="arabicPeriod"/>
              <a:defRPr/>
            </a:pPr>
            <a:r>
              <a:rPr lang="en-US" sz="2800" dirty="0">
                <a:effectLst>
                  <a:outerShdw blurRad="38100" dist="38100" dir="2700000" algn="tl">
                    <a:srgbClr val="000000"/>
                  </a:outerShdw>
                </a:effectLst>
                <a:latin typeface="Arial" pitchFamily="-107" charset="0"/>
                <a:ea typeface="+mn-ea"/>
              </a:rPr>
              <a:t>regarded as impediment to using system</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333442-7654-42B4-AAF3-A08B695D7BE0}"/>
              </a:ext>
            </a:extLst>
          </p:cNvPr>
          <p:cNvSpPr>
            <a:spLocks noGrp="1"/>
          </p:cNvSpPr>
          <p:nvPr>
            <p:ph type="title"/>
          </p:nvPr>
        </p:nvSpPr>
        <p:spPr/>
        <p:txBody>
          <a:bodyPr/>
          <a:lstStyle/>
          <a:p>
            <a:r>
              <a:rPr lang="en-US" dirty="0"/>
              <a:t>Part 3</a:t>
            </a:r>
            <a:endParaRPr lang="it-IT" dirty="0"/>
          </a:p>
        </p:txBody>
      </p:sp>
      <p:sp>
        <p:nvSpPr>
          <p:cNvPr id="3" name="Segnaposto testo 2">
            <a:extLst>
              <a:ext uri="{FF2B5EF4-FFF2-40B4-BE49-F238E27FC236}">
                <a16:creationId xmlns:a16="http://schemas.microsoft.com/office/drawing/2014/main" id="{2B43B878-4FFF-48B3-91F6-E5FD8178FC2C}"/>
              </a:ext>
            </a:extLst>
          </p:cNvPr>
          <p:cNvSpPr>
            <a:spLocks noGrp="1"/>
          </p:cNvSpPr>
          <p:nvPr>
            <p:ph type="body" idx="1"/>
          </p:nvPr>
        </p:nvSpPr>
        <p:spPr/>
        <p:txBody>
          <a:bodyPr/>
          <a:lstStyle/>
          <a:p>
            <a:r>
              <a:rPr lang="en-US" dirty="0"/>
              <a:t>Battlefields</a:t>
            </a:r>
            <a:endParaRPr lang="it-IT" dirty="0"/>
          </a:p>
        </p:txBody>
      </p:sp>
    </p:spTree>
    <p:extLst>
      <p:ext uri="{BB962C8B-B14F-4D97-AF65-F5344CB8AC3E}">
        <p14:creationId xmlns:p14="http://schemas.microsoft.com/office/powerpoint/2010/main" val="711134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26"/>
          <p:cNvSpPr>
            <a:spLocks noGrp="1" noChangeArrowheads="1"/>
          </p:cNvSpPr>
          <p:nvPr>
            <p:ph type="title"/>
          </p:nvPr>
        </p:nvSpPr>
        <p:spPr/>
        <p:txBody>
          <a:bodyPr/>
          <a:lstStyle/>
          <a:p>
            <a:pPr>
              <a:defRPr/>
            </a:pPr>
            <a:r>
              <a:rPr lang="en-AU">
                <a:ea typeface="ＭＳ Ｐゴシック" pitchFamily="-107" charset="-128"/>
                <a:cs typeface="ＭＳ Ｐゴシック" pitchFamily="-107" charset="-128"/>
              </a:rPr>
              <a:t>Passive Attacks</a:t>
            </a:r>
          </a:p>
        </p:txBody>
      </p:sp>
      <p:pic>
        <p:nvPicPr>
          <p:cNvPr id="2" name="Immagine 1"/>
          <p:cNvPicPr>
            <a:picLocks noChangeAspect="1"/>
          </p:cNvPicPr>
          <p:nvPr/>
        </p:nvPicPr>
        <p:blipFill>
          <a:blip r:embed="rId3"/>
          <a:stretch>
            <a:fillRect/>
          </a:stretch>
        </p:blipFill>
        <p:spPr>
          <a:xfrm>
            <a:off x="1524001" y="1772816"/>
            <a:ext cx="8450767" cy="436148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1026"/>
          <p:cNvSpPr>
            <a:spLocks noGrp="1" noChangeArrowheads="1"/>
          </p:cNvSpPr>
          <p:nvPr>
            <p:ph type="title"/>
          </p:nvPr>
        </p:nvSpPr>
        <p:spPr/>
        <p:txBody>
          <a:bodyPr/>
          <a:lstStyle/>
          <a:p>
            <a:pPr>
              <a:defRPr/>
            </a:pPr>
            <a:r>
              <a:rPr lang="en-AU">
                <a:ea typeface="ＭＳ Ｐゴシック" pitchFamily="-107" charset="-128"/>
                <a:cs typeface="ＭＳ Ｐゴシック" pitchFamily="-107" charset="-128"/>
              </a:rPr>
              <a:t>Active Attacks</a:t>
            </a:r>
          </a:p>
        </p:txBody>
      </p:sp>
      <p:pic>
        <p:nvPicPr>
          <p:cNvPr id="2" name="Immagine 1"/>
          <p:cNvPicPr>
            <a:picLocks noChangeAspect="1"/>
          </p:cNvPicPr>
          <p:nvPr/>
        </p:nvPicPr>
        <p:blipFill>
          <a:blip r:embed="rId3"/>
          <a:stretch>
            <a:fillRect/>
          </a:stretch>
        </p:blipFill>
        <p:spPr>
          <a:xfrm>
            <a:off x="1524000" y="1772817"/>
            <a:ext cx="8496944" cy="431550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a:defRPr/>
            </a:pPr>
            <a:r>
              <a:rPr lang="en-US"/>
              <a:t>Model for Network Security</a:t>
            </a:r>
            <a:endParaRPr lang="en-AU"/>
          </a:p>
        </p:txBody>
      </p:sp>
      <p:pic>
        <p:nvPicPr>
          <p:cNvPr id="2" name="Immagine 1"/>
          <p:cNvPicPr>
            <a:picLocks noChangeAspect="1"/>
          </p:cNvPicPr>
          <p:nvPr/>
        </p:nvPicPr>
        <p:blipFill>
          <a:blip r:embed="rId3"/>
          <a:stretch>
            <a:fillRect/>
          </a:stretch>
        </p:blipFill>
        <p:spPr>
          <a:xfrm>
            <a:off x="1828801" y="1700809"/>
            <a:ext cx="8297395" cy="4372347"/>
          </a:xfrm>
          <a:prstGeom prst="rect">
            <a:avLst/>
          </a:prstGeom>
        </p:spPr>
      </p:pic>
    </p:spTree>
    <p:extLst>
      <p:ext uri="{BB962C8B-B14F-4D97-AF65-F5344CB8AC3E}">
        <p14:creationId xmlns:p14="http://schemas.microsoft.com/office/powerpoint/2010/main" val="39659937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normAutofit/>
          </a:bodyPr>
          <a:lstStyle/>
          <a:p>
            <a:pPr>
              <a:defRPr/>
            </a:pPr>
            <a:r>
              <a:rPr lang="en-US"/>
              <a:t>Model for Network Access Security</a:t>
            </a:r>
            <a:endParaRPr lang="en-AU"/>
          </a:p>
        </p:txBody>
      </p:sp>
      <p:pic>
        <p:nvPicPr>
          <p:cNvPr id="2" name="Im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5861" y="2708920"/>
            <a:ext cx="8721358" cy="2971812"/>
          </a:xfrm>
          <a:prstGeom prst="rect">
            <a:avLst/>
          </a:prstGeom>
        </p:spPr>
      </p:pic>
    </p:spTree>
    <p:extLst>
      <p:ext uri="{BB962C8B-B14F-4D97-AF65-F5344CB8AC3E}">
        <p14:creationId xmlns:p14="http://schemas.microsoft.com/office/powerpoint/2010/main" val="1335018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425FD6-EBD6-4C07-85C8-FDB28F7545B9}"/>
              </a:ext>
            </a:extLst>
          </p:cNvPr>
          <p:cNvSpPr>
            <a:spLocks noGrp="1"/>
          </p:cNvSpPr>
          <p:nvPr>
            <p:ph type="title"/>
          </p:nvPr>
        </p:nvSpPr>
        <p:spPr/>
        <p:txBody>
          <a:bodyPr/>
          <a:lstStyle/>
          <a:p>
            <a:endParaRPr lang="it-IT" dirty="0"/>
          </a:p>
        </p:txBody>
      </p:sp>
      <p:pic>
        <p:nvPicPr>
          <p:cNvPr id="3" name="Picture 5">
            <a:extLst>
              <a:ext uri="{FF2B5EF4-FFF2-40B4-BE49-F238E27FC236}">
                <a16:creationId xmlns:a16="http://schemas.microsoft.com/office/drawing/2014/main" id="{AB16841C-4BA7-4BEF-80F2-D0BE5B67CC6D}"/>
              </a:ext>
            </a:extLst>
          </p:cNvPr>
          <p:cNvPicPr>
            <a:picLocks noChangeAspect="1"/>
          </p:cNvPicPr>
          <p:nvPr/>
        </p:nvPicPr>
        <p:blipFill rotWithShape="1">
          <a:blip r:embed="rId2"/>
          <a:srcRect b="66425"/>
          <a:stretch/>
        </p:blipFill>
        <p:spPr>
          <a:xfrm>
            <a:off x="407368" y="1126835"/>
            <a:ext cx="10596814" cy="4604330"/>
          </a:xfrm>
          <a:prstGeom prst="rect">
            <a:avLst/>
          </a:prstGeom>
        </p:spPr>
      </p:pic>
    </p:spTree>
    <p:extLst>
      <p:ext uri="{BB962C8B-B14F-4D97-AF65-F5344CB8AC3E}">
        <p14:creationId xmlns:p14="http://schemas.microsoft.com/office/powerpoint/2010/main" val="420303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F7FBA2-5FF1-4635-9D5D-1632472992BB}"/>
              </a:ext>
            </a:extLst>
          </p:cNvPr>
          <p:cNvSpPr>
            <a:spLocks noGrp="1"/>
          </p:cNvSpPr>
          <p:nvPr>
            <p:ph type="title"/>
          </p:nvPr>
        </p:nvSpPr>
        <p:spPr/>
        <p:txBody>
          <a:bodyPr/>
          <a:lstStyle/>
          <a:p>
            <a:r>
              <a:rPr lang="en-US" dirty="0"/>
              <a:t>Part 4</a:t>
            </a:r>
            <a:endParaRPr lang="it-IT" dirty="0"/>
          </a:p>
        </p:txBody>
      </p:sp>
      <p:sp>
        <p:nvSpPr>
          <p:cNvPr id="3" name="Segnaposto testo 2">
            <a:extLst>
              <a:ext uri="{FF2B5EF4-FFF2-40B4-BE49-F238E27FC236}">
                <a16:creationId xmlns:a16="http://schemas.microsoft.com/office/drawing/2014/main" id="{6FD84EDA-2FA7-459E-A609-D5A272B4A276}"/>
              </a:ext>
            </a:extLst>
          </p:cNvPr>
          <p:cNvSpPr>
            <a:spLocks noGrp="1"/>
          </p:cNvSpPr>
          <p:nvPr>
            <p:ph type="body" idx="1"/>
          </p:nvPr>
        </p:nvSpPr>
        <p:spPr/>
        <p:txBody>
          <a:bodyPr/>
          <a:lstStyle/>
          <a:p>
            <a:r>
              <a:rPr lang="en-US" dirty="0"/>
              <a:t>Other FAQs</a:t>
            </a:r>
            <a:endParaRPr lang="it-IT" dirty="0"/>
          </a:p>
        </p:txBody>
      </p:sp>
    </p:spTree>
    <p:extLst>
      <p:ext uri="{BB962C8B-B14F-4D97-AF65-F5344CB8AC3E}">
        <p14:creationId xmlns:p14="http://schemas.microsoft.com/office/powerpoint/2010/main" val="323400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err="1"/>
              <a:t>Exam</a:t>
            </a:r>
            <a:r>
              <a:rPr lang="it-IT" dirty="0"/>
              <a:t> procedure</a:t>
            </a:r>
          </a:p>
        </p:txBody>
      </p:sp>
      <p:sp>
        <p:nvSpPr>
          <p:cNvPr id="3" name="Segnaposto contenuto 2"/>
          <p:cNvSpPr>
            <a:spLocks noGrp="1"/>
          </p:cNvSpPr>
          <p:nvPr>
            <p:ph idx="1"/>
          </p:nvPr>
        </p:nvSpPr>
        <p:spPr/>
        <p:txBody>
          <a:bodyPr>
            <a:normAutofit/>
          </a:bodyPr>
          <a:lstStyle/>
          <a:p>
            <a:pPr marL="514350" indent="-514350">
              <a:buFont typeface="+mj-lt"/>
              <a:buAutoNum type="arabicPeriod"/>
              <a:defRPr/>
            </a:pPr>
            <a:r>
              <a:rPr lang="it-IT" dirty="0"/>
              <a:t>Talk on a </a:t>
            </a:r>
            <a:r>
              <a:rPr lang="it-IT" dirty="0" err="1"/>
              <a:t>selected</a:t>
            </a:r>
            <a:r>
              <a:rPr lang="it-IT" dirty="0"/>
              <a:t> </a:t>
            </a:r>
            <a:r>
              <a:rPr lang="it-IT" dirty="0" err="1"/>
              <a:t>topic</a:t>
            </a:r>
            <a:endParaRPr lang="it-IT" dirty="0"/>
          </a:p>
          <a:p>
            <a:pPr marL="514350" indent="-514350">
              <a:buFont typeface="+mj-lt"/>
              <a:buAutoNum type="arabicPeriod"/>
              <a:defRPr/>
            </a:pPr>
            <a:r>
              <a:rPr lang="it-IT" dirty="0"/>
              <a:t>The talk must include a live demo </a:t>
            </a:r>
          </a:p>
          <a:p>
            <a:pPr marL="514350" indent="-514350">
              <a:buFont typeface="+mj-lt"/>
              <a:buAutoNum type="arabicPeriod"/>
              <a:defRPr/>
            </a:pPr>
            <a:r>
              <a:rPr lang="it-IT" dirty="0" err="1"/>
              <a:t>Oral</a:t>
            </a:r>
            <a:r>
              <a:rPr lang="it-IT" dirty="0"/>
              <a:t> </a:t>
            </a:r>
            <a:r>
              <a:rPr lang="it-IT" dirty="0" err="1"/>
              <a:t>exam</a:t>
            </a:r>
            <a:r>
              <a:rPr lang="it-IT" dirty="0"/>
              <a:t> </a:t>
            </a:r>
          </a:p>
          <a:p>
            <a:pPr marL="514350" indent="-514350">
              <a:buFont typeface="+mj-lt"/>
              <a:buAutoNum type="arabicPeriod"/>
              <a:defRPr/>
            </a:pPr>
            <a:endParaRPr lang="it-IT" dirty="0"/>
          </a:p>
          <a:p>
            <a:pPr marL="0" indent="0">
              <a:buNone/>
              <a:defRPr/>
            </a:pPr>
            <a:r>
              <a:rPr lang="it-IT" dirty="0">
                <a:solidFill>
                  <a:srgbClr val="FF0000"/>
                </a:solidFill>
              </a:rPr>
              <a:t>TEACHING TEAM</a:t>
            </a:r>
          </a:p>
          <a:p>
            <a:pPr marL="0" indent="0">
              <a:buNone/>
              <a:defRPr/>
            </a:pPr>
            <a:r>
              <a:rPr lang="it-IT" dirty="0"/>
              <a:t>Prof. G. Ianni</a:t>
            </a:r>
          </a:p>
          <a:p>
            <a:pPr marL="0" indent="0">
              <a:buNone/>
              <a:defRPr/>
            </a:pPr>
            <a:r>
              <a:rPr lang="it-IT" dirty="0"/>
              <a:t>F. </a:t>
            </a:r>
            <a:r>
              <a:rPr lang="it-IT" dirty="0" err="1"/>
              <a:t>Pacenza</a:t>
            </a:r>
            <a:r>
              <a:rPr lang="it-IT" dirty="0"/>
              <a:t>, </a:t>
            </a:r>
            <a:r>
              <a:rPr lang="it-IT" dirty="0" err="1"/>
              <a:t>Ph</a:t>
            </a:r>
            <a:r>
              <a:rPr lang="it-IT" dirty="0"/>
              <a:t>. D.</a:t>
            </a:r>
          </a:p>
          <a:p>
            <a:pPr marL="0" indent="0">
              <a:buNone/>
              <a:defRPr/>
            </a:pPr>
            <a:r>
              <a:rPr lang="it-IT" dirty="0">
                <a:solidFill>
                  <a:srgbClr val="FF0000"/>
                </a:solidFill>
              </a:rPr>
              <a:t>OFFICE HOURS</a:t>
            </a:r>
          </a:p>
          <a:p>
            <a:pPr marL="0" indent="0">
              <a:buNone/>
              <a:defRPr/>
            </a:pPr>
            <a:r>
              <a:rPr lang="it-IT" dirty="0"/>
              <a:t>GB Ianni: </a:t>
            </a:r>
            <a:r>
              <a:rPr lang="it-IT" dirty="0" err="1"/>
              <a:t>Tuesday</a:t>
            </a:r>
            <a:r>
              <a:rPr lang="it-IT" dirty="0"/>
              <a:t> 15:00</a:t>
            </a:r>
            <a:endParaRPr lang="it-IT" strike="sngStrike" dirty="0"/>
          </a:p>
          <a:p>
            <a:pPr marL="0" indent="0">
              <a:buNone/>
              <a:defRPr/>
            </a:pPr>
            <a:r>
              <a:rPr lang="it-IT" dirty="0"/>
              <a:t>Francesco: on </a:t>
            </a:r>
            <a:r>
              <a:rPr lang="it-IT" dirty="0" err="1"/>
              <a:t>appointment</a:t>
            </a:r>
            <a:endParaRPr lang="it-IT" dirty="0"/>
          </a:p>
        </p:txBody>
      </p:sp>
      <p:pic>
        <p:nvPicPr>
          <p:cNvPr id="7" name="Picture 6">
            <a:extLst>
              <a:ext uri="{FF2B5EF4-FFF2-40B4-BE49-F238E27FC236}">
                <a16:creationId xmlns:a16="http://schemas.microsoft.com/office/drawing/2014/main" id="{E5F75295-6B2E-4898-8A03-CA7FE2A47FC5}"/>
              </a:ext>
            </a:extLst>
          </p:cNvPr>
          <p:cNvPicPr>
            <a:picLocks noChangeAspect="1"/>
          </p:cNvPicPr>
          <p:nvPr/>
        </p:nvPicPr>
        <p:blipFill>
          <a:blip r:embed="rId3"/>
          <a:stretch>
            <a:fillRect/>
          </a:stretch>
        </p:blipFill>
        <p:spPr>
          <a:xfrm>
            <a:off x="7681955" y="3717032"/>
            <a:ext cx="1298167" cy="1623872"/>
          </a:xfrm>
          <a:prstGeom prst="rect">
            <a:avLst/>
          </a:prstGeom>
        </p:spPr>
      </p:pic>
      <p:pic>
        <p:nvPicPr>
          <p:cNvPr id="9" name="Picture 8">
            <a:extLst>
              <a:ext uri="{FF2B5EF4-FFF2-40B4-BE49-F238E27FC236}">
                <a16:creationId xmlns:a16="http://schemas.microsoft.com/office/drawing/2014/main" id="{8036D8CC-9BAF-4BDF-B6FF-BEB3D80B8A2C}"/>
              </a:ext>
            </a:extLst>
          </p:cNvPr>
          <p:cNvPicPr>
            <a:picLocks noChangeAspect="1"/>
          </p:cNvPicPr>
          <p:nvPr/>
        </p:nvPicPr>
        <p:blipFill>
          <a:blip r:embed="rId4"/>
          <a:stretch>
            <a:fillRect/>
          </a:stretch>
        </p:blipFill>
        <p:spPr>
          <a:xfrm>
            <a:off x="9133881" y="3717032"/>
            <a:ext cx="1294664" cy="1579852"/>
          </a:xfrm>
          <a:prstGeom prst="rect">
            <a:avLst/>
          </a:prstGeom>
        </p:spPr>
      </p:pic>
      <p:sp>
        <p:nvSpPr>
          <p:cNvPr id="10" name="TextBox 9">
            <a:extLst>
              <a:ext uri="{FF2B5EF4-FFF2-40B4-BE49-F238E27FC236}">
                <a16:creationId xmlns:a16="http://schemas.microsoft.com/office/drawing/2014/main" id="{95B0BDB0-5DF2-40AF-AFD8-0DAD1E8097A2}"/>
              </a:ext>
            </a:extLst>
          </p:cNvPr>
          <p:cNvSpPr txBox="1"/>
          <p:nvPr/>
        </p:nvSpPr>
        <p:spPr>
          <a:xfrm>
            <a:off x="6384033" y="3140968"/>
            <a:ext cx="1005403" cy="646331"/>
          </a:xfrm>
          <a:prstGeom prst="rect">
            <a:avLst/>
          </a:prstGeom>
          <a:noFill/>
        </p:spPr>
        <p:txBody>
          <a:bodyPr wrap="none" rtlCol="0">
            <a:spAutoFit/>
          </a:bodyPr>
          <a:lstStyle/>
          <a:p>
            <a:pPr algn="ctr"/>
            <a:r>
              <a:rPr lang="en-US" dirty="0"/>
              <a:t>Course</a:t>
            </a:r>
          </a:p>
          <a:p>
            <a:pPr algn="ctr"/>
            <a:r>
              <a:rPr lang="en-US" dirty="0"/>
              <a:t>Material</a:t>
            </a:r>
            <a:endParaRPr lang="it-IT" dirty="0"/>
          </a:p>
        </p:txBody>
      </p:sp>
      <p:sp>
        <p:nvSpPr>
          <p:cNvPr id="11" name="TextBox 10">
            <a:extLst>
              <a:ext uri="{FF2B5EF4-FFF2-40B4-BE49-F238E27FC236}">
                <a16:creationId xmlns:a16="http://schemas.microsoft.com/office/drawing/2014/main" id="{FFD70EEA-C56C-4225-91A2-7D0A079D6D28}"/>
              </a:ext>
            </a:extLst>
          </p:cNvPr>
          <p:cNvSpPr txBox="1"/>
          <p:nvPr/>
        </p:nvSpPr>
        <p:spPr>
          <a:xfrm>
            <a:off x="7858364" y="3142710"/>
            <a:ext cx="928459" cy="646331"/>
          </a:xfrm>
          <a:prstGeom prst="rect">
            <a:avLst/>
          </a:prstGeom>
          <a:noFill/>
        </p:spPr>
        <p:txBody>
          <a:bodyPr wrap="none" rtlCol="0">
            <a:spAutoFit/>
          </a:bodyPr>
          <a:lstStyle/>
          <a:p>
            <a:pPr algn="ctr"/>
            <a:r>
              <a:rPr lang="en-US" dirty="0"/>
              <a:t>Course</a:t>
            </a:r>
          </a:p>
          <a:p>
            <a:pPr algn="ctr"/>
            <a:r>
              <a:rPr lang="en-US" dirty="0"/>
              <a:t>Team</a:t>
            </a:r>
            <a:endParaRPr lang="it-IT" dirty="0"/>
          </a:p>
        </p:txBody>
      </p:sp>
      <p:sp>
        <p:nvSpPr>
          <p:cNvPr id="12" name="TextBox 11">
            <a:extLst>
              <a:ext uri="{FF2B5EF4-FFF2-40B4-BE49-F238E27FC236}">
                <a16:creationId xmlns:a16="http://schemas.microsoft.com/office/drawing/2014/main" id="{77AE3F86-F3AC-401F-8211-B5D058AC44C0}"/>
              </a:ext>
            </a:extLst>
          </p:cNvPr>
          <p:cNvSpPr txBox="1"/>
          <p:nvPr/>
        </p:nvSpPr>
        <p:spPr>
          <a:xfrm>
            <a:off x="9311304" y="3140968"/>
            <a:ext cx="928459" cy="646331"/>
          </a:xfrm>
          <a:prstGeom prst="rect">
            <a:avLst/>
          </a:prstGeom>
          <a:noFill/>
        </p:spPr>
        <p:txBody>
          <a:bodyPr wrap="none" rtlCol="0">
            <a:spAutoFit/>
          </a:bodyPr>
          <a:lstStyle/>
          <a:p>
            <a:pPr algn="ctr"/>
            <a:r>
              <a:rPr lang="en-US" dirty="0"/>
              <a:t>Course</a:t>
            </a:r>
          </a:p>
          <a:p>
            <a:pPr algn="ctr"/>
            <a:r>
              <a:rPr lang="en-US" dirty="0"/>
              <a:t>FB</a:t>
            </a:r>
            <a:endParaRPr lang="it-IT" dirty="0"/>
          </a:p>
        </p:txBody>
      </p:sp>
      <p:pic>
        <p:nvPicPr>
          <p:cNvPr id="14" name="Picture 13">
            <a:extLst>
              <a:ext uri="{FF2B5EF4-FFF2-40B4-BE49-F238E27FC236}">
                <a16:creationId xmlns:a16="http://schemas.microsoft.com/office/drawing/2014/main" id="{3D1ED681-63D6-44C8-83D9-40547F4BAA16}"/>
              </a:ext>
            </a:extLst>
          </p:cNvPr>
          <p:cNvPicPr>
            <a:picLocks noChangeAspect="1"/>
          </p:cNvPicPr>
          <p:nvPr/>
        </p:nvPicPr>
        <p:blipFill>
          <a:blip r:embed="rId5"/>
          <a:stretch>
            <a:fillRect/>
          </a:stretch>
        </p:blipFill>
        <p:spPr>
          <a:xfrm>
            <a:off x="6528048" y="5328065"/>
            <a:ext cx="745770" cy="513218"/>
          </a:xfrm>
          <a:prstGeom prst="rect">
            <a:avLst/>
          </a:prstGeom>
        </p:spPr>
      </p:pic>
      <p:pic>
        <p:nvPicPr>
          <p:cNvPr id="3074" name="Picture 2" descr="heliocentrix.co.uk/wp-content/uploads/2020/04/m...">
            <a:extLst>
              <a:ext uri="{FF2B5EF4-FFF2-40B4-BE49-F238E27FC236}">
                <a16:creationId xmlns:a16="http://schemas.microsoft.com/office/drawing/2014/main" id="{DD1E166F-0449-4741-962B-4323F32577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5916" y="5328066"/>
            <a:ext cx="574323" cy="57432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acebook - Log In or Sign Up">
            <a:extLst>
              <a:ext uri="{FF2B5EF4-FFF2-40B4-BE49-F238E27FC236}">
                <a16:creationId xmlns:a16="http://schemas.microsoft.com/office/drawing/2014/main" id="{F66C82FD-11AA-4C48-A498-4405154D496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45990" y="5373217"/>
            <a:ext cx="459085" cy="45908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3B403343-9431-CBBF-61A8-023A415A00A1}"/>
              </a:ext>
            </a:extLst>
          </p:cNvPr>
          <p:cNvPicPr>
            <a:picLocks noChangeAspect="1"/>
          </p:cNvPicPr>
          <p:nvPr/>
        </p:nvPicPr>
        <p:blipFill>
          <a:blip r:embed="rId8"/>
          <a:stretch>
            <a:fillRect/>
          </a:stretch>
        </p:blipFill>
        <p:spPr>
          <a:xfrm>
            <a:off x="6230028" y="3711119"/>
            <a:ext cx="1298168" cy="15749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contenuto 1"/>
          <p:cNvSpPr>
            <a:spLocks noGrp="1"/>
          </p:cNvSpPr>
          <p:nvPr>
            <p:ph idx="1"/>
          </p:nvPr>
        </p:nvSpPr>
        <p:spPr/>
        <p:txBody>
          <a:bodyPr>
            <a:normAutofit fontScale="92500"/>
          </a:bodyPr>
          <a:lstStyle/>
          <a:p>
            <a:endParaRPr lang="it-IT" dirty="0"/>
          </a:p>
          <a:p>
            <a:r>
              <a:rPr lang="it-IT" dirty="0"/>
              <a:t>NO: </a:t>
            </a:r>
            <a:r>
              <a:rPr lang="it-IT" dirty="0" err="1"/>
              <a:t>it’s</a:t>
            </a:r>
            <a:r>
              <a:rPr lang="it-IT" dirty="0"/>
              <a:t> a </a:t>
            </a:r>
            <a:r>
              <a:rPr lang="it-IT" b="1" dirty="0" err="1"/>
              <a:t>trespassing</a:t>
            </a:r>
            <a:r>
              <a:rPr lang="it-IT" b="1" dirty="0"/>
              <a:t> crime</a:t>
            </a:r>
            <a:r>
              <a:rPr lang="it-IT" dirty="0"/>
              <a:t> in </a:t>
            </a:r>
            <a:r>
              <a:rPr lang="it-IT" dirty="0" err="1"/>
              <a:t>almost</a:t>
            </a:r>
            <a:r>
              <a:rPr lang="it-IT" dirty="0"/>
              <a:t> </a:t>
            </a:r>
            <a:r>
              <a:rPr lang="it-IT" dirty="0" err="1"/>
              <a:t>any</a:t>
            </a:r>
            <a:r>
              <a:rPr lang="it-IT" dirty="0"/>
              <a:t> </a:t>
            </a:r>
            <a:r>
              <a:rPr lang="it-IT" dirty="0" err="1"/>
              <a:t>law</a:t>
            </a:r>
            <a:r>
              <a:rPr lang="it-IT" dirty="0"/>
              <a:t> in the </a:t>
            </a:r>
            <a:r>
              <a:rPr lang="it-IT" dirty="0" err="1"/>
              <a:t>planet</a:t>
            </a:r>
            <a:endParaRPr lang="it-IT" dirty="0"/>
          </a:p>
          <a:p>
            <a:endParaRPr lang="it-IT" dirty="0"/>
          </a:p>
          <a:p>
            <a:r>
              <a:rPr lang="it-IT" dirty="0"/>
              <a:t>Art. 614 codice penale: chiunque s'introduce nell'abitazione altrui, o in un altro luogo di privata dimora, o nelle appartenenze di essi, contro la volontà espressa o tacita di chi ha il diritto di escluderlo, ovvero vi s'introduce clandestinamente o con inganno, è punito con la reclusione da sei mesi a tre anni</a:t>
            </a:r>
          </a:p>
          <a:p>
            <a:endParaRPr lang="it-IT" dirty="0"/>
          </a:p>
          <a:p>
            <a:r>
              <a:rPr lang="it-IT" dirty="0"/>
              <a:t>Art. 615 ter codice penale: chiunque abusivamente si introduce in un </a:t>
            </a:r>
            <a:r>
              <a:rPr lang="it-IT" u="sng" dirty="0"/>
              <a:t>sistema informatico</a:t>
            </a:r>
            <a:r>
              <a:rPr lang="it-IT" dirty="0"/>
              <a:t> o </a:t>
            </a:r>
            <a:r>
              <a:rPr lang="it-IT" u="sng" dirty="0"/>
              <a:t>telematico</a:t>
            </a:r>
            <a:r>
              <a:rPr lang="it-IT" dirty="0"/>
              <a:t> protetto da misure di sicurezza ovvero vi si mantiene contro la volontà espressa o tacita di chi ha il diritto di escluderlo, è punito con la reclusione fino a tre anni. […]</a:t>
            </a:r>
            <a:br>
              <a:rPr lang="it-IT" dirty="0"/>
            </a:br>
            <a:endParaRPr lang="it-IT" dirty="0"/>
          </a:p>
        </p:txBody>
      </p:sp>
      <p:sp>
        <p:nvSpPr>
          <p:cNvPr id="3" name="Titolo 2"/>
          <p:cNvSpPr>
            <a:spLocks noGrp="1"/>
          </p:cNvSpPr>
          <p:nvPr>
            <p:ph type="title"/>
          </p:nvPr>
        </p:nvSpPr>
        <p:spPr/>
        <p:txBody>
          <a:bodyPr>
            <a:normAutofit fontScale="90000"/>
          </a:bodyPr>
          <a:lstStyle/>
          <a:p>
            <a:r>
              <a:rPr lang="it-IT" dirty="0" err="1"/>
              <a:t>Ethical</a:t>
            </a:r>
            <a:r>
              <a:rPr lang="it-IT" dirty="0"/>
              <a:t> Issues: can I «check» </a:t>
            </a:r>
            <a:r>
              <a:rPr lang="it-IT" dirty="0" err="1"/>
              <a:t>someone</a:t>
            </a:r>
            <a:r>
              <a:rPr lang="it-IT" dirty="0"/>
              <a:t> </a:t>
            </a:r>
            <a:r>
              <a:rPr lang="it-IT" dirty="0" err="1"/>
              <a:t>else’s</a:t>
            </a:r>
            <a:r>
              <a:rPr lang="it-IT" dirty="0"/>
              <a:t> system with no </a:t>
            </a:r>
            <a:r>
              <a:rPr lang="it-IT" dirty="0" err="1"/>
              <a:t>authorization</a:t>
            </a:r>
            <a:r>
              <a:rPr lang="it-IT" dirty="0"/>
              <a:t>?</a:t>
            </a:r>
          </a:p>
        </p:txBody>
      </p:sp>
    </p:spTree>
    <p:extLst>
      <p:ext uri="{BB962C8B-B14F-4D97-AF65-F5344CB8AC3E}">
        <p14:creationId xmlns:p14="http://schemas.microsoft.com/office/powerpoint/2010/main" val="2996876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D7DBF-B25D-426B-9846-22BC586579F8}"/>
              </a:ext>
            </a:extLst>
          </p:cNvPr>
          <p:cNvSpPr>
            <a:spLocks noGrp="1"/>
          </p:cNvSpPr>
          <p:nvPr>
            <p:ph type="title"/>
          </p:nvPr>
        </p:nvSpPr>
        <p:spPr/>
        <p:txBody>
          <a:bodyPr/>
          <a:lstStyle/>
          <a:p>
            <a:r>
              <a:rPr lang="en-US" dirty="0"/>
              <a:t>FAQ: Professional certifications</a:t>
            </a:r>
            <a:endParaRPr lang="it-IT" dirty="0"/>
          </a:p>
        </p:txBody>
      </p:sp>
      <p:sp>
        <p:nvSpPr>
          <p:cNvPr id="3" name="Content Placeholder 2">
            <a:extLst>
              <a:ext uri="{FF2B5EF4-FFF2-40B4-BE49-F238E27FC236}">
                <a16:creationId xmlns:a16="http://schemas.microsoft.com/office/drawing/2014/main" id="{FB0F8E19-536D-47E6-ADD7-B63D0AF6A3EA}"/>
              </a:ext>
            </a:extLst>
          </p:cNvPr>
          <p:cNvSpPr>
            <a:spLocks noGrp="1"/>
          </p:cNvSpPr>
          <p:nvPr>
            <p:ph idx="1"/>
          </p:nvPr>
        </p:nvSpPr>
        <p:spPr>
          <a:xfrm>
            <a:off x="1981200" y="1695285"/>
            <a:ext cx="8229600" cy="532656"/>
          </a:xfrm>
        </p:spPr>
        <p:txBody>
          <a:bodyPr/>
          <a:lstStyle/>
          <a:p>
            <a:pPr marL="0" indent="0">
              <a:buNone/>
            </a:pPr>
            <a:r>
              <a:rPr lang="en-US" sz="2000" dirty="0"/>
              <a:t>EC-COUNCIL CEH (EC Certified Ethical Hacker)</a:t>
            </a:r>
          </a:p>
          <a:p>
            <a:endParaRPr lang="en-US" dirty="0"/>
          </a:p>
          <a:p>
            <a:endParaRPr lang="en-US" dirty="0"/>
          </a:p>
          <a:p>
            <a:endParaRPr lang="en-US" dirty="0"/>
          </a:p>
          <a:p>
            <a:endParaRPr lang="en-US" dirty="0"/>
          </a:p>
          <a:p>
            <a:endParaRPr lang="en-US" dirty="0"/>
          </a:p>
          <a:p>
            <a:endParaRPr lang="en-US" dirty="0"/>
          </a:p>
        </p:txBody>
      </p:sp>
      <p:grpSp>
        <p:nvGrpSpPr>
          <p:cNvPr id="13" name="Group 12">
            <a:extLst>
              <a:ext uri="{FF2B5EF4-FFF2-40B4-BE49-F238E27FC236}">
                <a16:creationId xmlns:a16="http://schemas.microsoft.com/office/drawing/2014/main" id="{54E7D4B2-692E-419B-8364-8260D735D555}"/>
              </a:ext>
            </a:extLst>
          </p:cNvPr>
          <p:cNvGrpSpPr/>
          <p:nvPr/>
        </p:nvGrpSpPr>
        <p:grpSpPr>
          <a:xfrm>
            <a:off x="1840566" y="1484784"/>
            <a:ext cx="8541209" cy="3378988"/>
            <a:chOff x="316565" y="1389699"/>
            <a:chExt cx="8541209" cy="3378988"/>
          </a:xfrm>
        </p:grpSpPr>
        <p:pic>
          <p:nvPicPr>
            <p:cNvPr id="5" name="Picture 4">
              <a:extLst>
                <a:ext uri="{FF2B5EF4-FFF2-40B4-BE49-F238E27FC236}">
                  <a16:creationId xmlns:a16="http://schemas.microsoft.com/office/drawing/2014/main" id="{2D361998-4F50-4694-AB3B-811FC31044E2}"/>
                </a:ext>
              </a:extLst>
            </p:cNvPr>
            <p:cNvPicPr>
              <a:picLocks noChangeAspect="1"/>
            </p:cNvPicPr>
            <p:nvPr/>
          </p:nvPicPr>
          <p:blipFill>
            <a:blip r:embed="rId2"/>
            <a:stretch>
              <a:fillRect/>
            </a:stretch>
          </p:blipFill>
          <p:spPr>
            <a:xfrm>
              <a:off x="316565" y="2276872"/>
              <a:ext cx="8503907" cy="2491815"/>
            </a:xfrm>
            <a:prstGeom prst="rect">
              <a:avLst/>
            </a:prstGeom>
          </p:spPr>
        </p:pic>
        <p:pic>
          <p:nvPicPr>
            <p:cNvPr id="9" name="Picture 8">
              <a:extLst>
                <a:ext uri="{FF2B5EF4-FFF2-40B4-BE49-F238E27FC236}">
                  <a16:creationId xmlns:a16="http://schemas.microsoft.com/office/drawing/2014/main" id="{57538A16-AFB0-45A5-A0D7-57A6698C7B9A}"/>
                </a:ext>
              </a:extLst>
            </p:cNvPr>
            <p:cNvPicPr>
              <a:picLocks noChangeAspect="1"/>
            </p:cNvPicPr>
            <p:nvPr/>
          </p:nvPicPr>
          <p:blipFill>
            <a:blip r:embed="rId3"/>
            <a:stretch>
              <a:fillRect/>
            </a:stretch>
          </p:blipFill>
          <p:spPr>
            <a:xfrm>
              <a:off x="6152296" y="1389699"/>
              <a:ext cx="2705478" cy="695422"/>
            </a:xfrm>
            <a:prstGeom prst="rect">
              <a:avLst/>
            </a:prstGeom>
          </p:spPr>
        </p:pic>
      </p:grpSp>
      <p:pic>
        <p:nvPicPr>
          <p:cNvPr id="7" name="Picture 6">
            <a:extLst>
              <a:ext uri="{FF2B5EF4-FFF2-40B4-BE49-F238E27FC236}">
                <a16:creationId xmlns:a16="http://schemas.microsoft.com/office/drawing/2014/main" id="{4CD35E8B-C692-41F5-B19E-E2ABC0733C86}"/>
              </a:ext>
            </a:extLst>
          </p:cNvPr>
          <p:cNvPicPr>
            <a:picLocks noChangeAspect="1"/>
          </p:cNvPicPr>
          <p:nvPr/>
        </p:nvPicPr>
        <p:blipFill>
          <a:blip r:embed="rId4"/>
          <a:stretch>
            <a:fillRect/>
          </a:stretch>
        </p:blipFill>
        <p:spPr>
          <a:xfrm>
            <a:off x="6888089" y="3287899"/>
            <a:ext cx="3153215" cy="3172267"/>
          </a:xfrm>
          <a:prstGeom prst="rect">
            <a:avLst/>
          </a:prstGeom>
        </p:spPr>
      </p:pic>
      <p:grpSp>
        <p:nvGrpSpPr>
          <p:cNvPr id="16" name="Group 15">
            <a:extLst>
              <a:ext uri="{FF2B5EF4-FFF2-40B4-BE49-F238E27FC236}">
                <a16:creationId xmlns:a16="http://schemas.microsoft.com/office/drawing/2014/main" id="{B1231D7C-EC97-431B-868B-3DCAEE228307}"/>
              </a:ext>
            </a:extLst>
          </p:cNvPr>
          <p:cNvGrpSpPr/>
          <p:nvPr/>
        </p:nvGrpSpPr>
        <p:grpSpPr>
          <a:xfrm>
            <a:off x="1953297" y="5092295"/>
            <a:ext cx="6511398" cy="1410353"/>
            <a:chOff x="429297" y="5092294"/>
            <a:chExt cx="6511398" cy="1410353"/>
          </a:xfrm>
        </p:grpSpPr>
        <p:pic>
          <p:nvPicPr>
            <p:cNvPr id="15" name="Picture 14">
              <a:extLst>
                <a:ext uri="{FF2B5EF4-FFF2-40B4-BE49-F238E27FC236}">
                  <a16:creationId xmlns:a16="http://schemas.microsoft.com/office/drawing/2014/main" id="{58A8566D-BD64-4891-B83A-61FC6ACED51B}"/>
                </a:ext>
              </a:extLst>
            </p:cNvPr>
            <p:cNvPicPr>
              <a:picLocks noChangeAspect="1"/>
            </p:cNvPicPr>
            <p:nvPr/>
          </p:nvPicPr>
          <p:blipFill>
            <a:blip r:embed="rId5"/>
            <a:stretch>
              <a:fillRect/>
            </a:stretch>
          </p:blipFill>
          <p:spPr>
            <a:xfrm>
              <a:off x="486764" y="5445224"/>
              <a:ext cx="3391373" cy="1057423"/>
            </a:xfrm>
            <a:prstGeom prst="rect">
              <a:avLst/>
            </a:prstGeom>
          </p:spPr>
        </p:pic>
        <p:sp>
          <p:nvSpPr>
            <p:cNvPr id="11" name="TextBox 10">
              <a:extLst>
                <a:ext uri="{FF2B5EF4-FFF2-40B4-BE49-F238E27FC236}">
                  <a16:creationId xmlns:a16="http://schemas.microsoft.com/office/drawing/2014/main" id="{8AADF334-2AF9-48CF-839E-D2F841D52EBB}"/>
                </a:ext>
              </a:extLst>
            </p:cNvPr>
            <p:cNvSpPr txBox="1"/>
            <p:nvPr/>
          </p:nvSpPr>
          <p:spPr>
            <a:xfrm>
              <a:off x="429297" y="5092294"/>
              <a:ext cx="6511398" cy="1200329"/>
            </a:xfrm>
            <a:prstGeom prst="rect">
              <a:avLst/>
            </a:prstGeom>
            <a:noFill/>
          </p:spPr>
          <p:txBody>
            <a:bodyPr wrap="none" rtlCol="0">
              <a:spAutoFit/>
            </a:bodyPr>
            <a:lstStyle/>
            <a:p>
              <a:r>
                <a:rPr lang="en-US" dirty="0"/>
                <a:t>OSCP (</a:t>
              </a:r>
              <a:r>
                <a:rPr lang="it-IT" dirty="0">
                  <a:latin typeface="arial" panose="020B0604020202020204" pitchFamily="34" charset="0"/>
                </a:rPr>
                <a:t>Offensive Security Certified Professional – </a:t>
              </a:r>
              <a:r>
                <a:rPr lang="it-IT" dirty="0" err="1">
                  <a:latin typeface="arial" panose="020B0604020202020204" pitchFamily="34" charset="0"/>
                </a:rPr>
                <a:t>Kali</a:t>
              </a:r>
              <a:r>
                <a:rPr lang="it-IT" dirty="0">
                  <a:latin typeface="arial" panose="020B0604020202020204" pitchFamily="34" charset="0"/>
                </a:rPr>
                <a:t> </a:t>
              </a:r>
              <a:r>
                <a:rPr lang="it-IT" dirty="0" err="1">
                  <a:latin typeface="arial" panose="020B0604020202020204" pitchFamily="34" charset="0"/>
                </a:rPr>
                <a:t>based</a:t>
              </a:r>
              <a:r>
                <a:rPr lang="it-IT" dirty="0">
                  <a:latin typeface="arial" panose="020B0604020202020204" pitchFamily="34" charset="0"/>
                </a:rPr>
                <a:t>)</a:t>
              </a:r>
              <a:br>
                <a:rPr lang="it-IT" dirty="0">
                  <a:latin typeface="arial" panose="020B0604020202020204" pitchFamily="34" charset="0"/>
                </a:rPr>
              </a:br>
              <a:br>
                <a:rPr lang="it-IT" dirty="0">
                  <a:latin typeface="arial" panose="020B0604020202020204" pitchFamily="34" charset="0"/>
                </a:rPr>
              </a:br>
              <a:endParaRPr lang="it-IT" dirty="0"/>
            </a:p>
            <a:p>
              <a:endParaRPr lang="it-IT" dirty="0"/>
            </a:p>
          </p:txBody>
        </p:sp>
      </p:grpSp>
    </p:spTree>
    <p:extLst>
      <p:ext uri="{BB962C8B-B14F-4D97-AF65-F5344CB8AC3E}">
        <p14:creationId xmlns:p14="http://schemas.microsoft.com/office/powerpoint/2010/main" val="3948849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10" presetClass="exit" presetSubtype="0" fill="hold" nodeType="withEffect">
                                  <p:stCondLst>
                                    <p:cond delay="0"/>
                                  </p:stCondLst>
                                  <p:childTnLst>
                                    <p:animEffect transition="out" filter="fade">
                                      <p:cBhvr>
                                        <p:cTn id="20" dur="500"/>
                                        <p:tgtEl>
                                          <p:spTgt spid="13"/>
                                        </p:tgtEl>
                                      </p:cBhvr>
                                    </p:animEffect>
                                    <p:set>
                                      <p:cBhvr>
                                        <p:cTn id="21" dur="1" fill="hold">
                                          <p:stCondLst>
                                            <p:cond delay="499"/>
                                          </p:stCondLst>
                                        </p:cTn>
                                        <p:tgtEl>
                                          <p:spTgt spid="13"/>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3">
                                            <p:txEl>
                                              <p:pRg st="0" end="0"/>
                                            </p:txEl>
                                          </p:spTgt>
                                        </p:tgtEl>
                                      </p:cBhvr>
                                    </p:animEffect>
                                    <p:set>
                                      <p:cBhvr>
                                        <p:cTn id="24"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ppt_x"/>
                                          </p:val>
                                        </p:tav>
                                        <p:tav tm="100000">
                                          <p:val>
                                            <p:strVal val="#ppt_x"/>
                                          </p:val>
                                        </p:tav>
                                      </p:tavLst>
                                    </p:anim>
                                    <p:anim calcmode="lin" valueType="num">
                                      <p:cBhvr additive="base">
                                        <p:cTn id="30" dur="500" fill="hold"/>
                                        <p:tgtEl>
                                          <p:spTgt spid="16"/>
                                        </p:tgtEl>
                                        <p:attrNameLst>
                                          <p:attrName>ppt_y</p:attrName>
                                        </p:attrNameLst>
                                      </p:cBhvr>
                                      <p:tavLst>
                                        <p:tav tm="0">
                                          <p:val>
                                            <p:strVal val="1+#ppt_h/2"/>
                                          </p:val>
                                        </p:tav>
                                        <p:tav tm="100000">
                                          <p:val>
                                            <p:strVal val="#ppt_y"/>
                                          </p:val>
                                        </p:tav>
                                      </p:tavLst>
                                    </p:anim>
                                  </p:childTnLst>
                                </p:cTn>
                              </p:par>
                              <p:par>
                                <p:cTn id="31" presetID="10" presetClass="exit" presetSubtype="0" fill="hold" nodeType="withEffect">
                                  <p:stCondLst>
                                    <p:cond delay="0"/>
                                  </p:stCondLst>
                                  <p:childTnLst>
                                    <p:animEffect transition="out" filter="fade">
                                      <p:cBhvr>
                                        <p:cTn id="32" dur="500"/>
                                        <p:tgtEl>
                                          <p:spTgt spid="7"/>
                                        </p:tgtEl>
                                      </p:cBhvr>
                                    </p:animEffect>
                                    <p:set>
                                      <p:cBhvr>
                                        <p:cTn id="3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571094-00F3-4EB1-B45E-3AB10BD3A56D}"/>
              </a:ext>
            </a:extLst>
          </p:cNvPr>
          <p:cNvSpPr>
            <a:spLocks noGrp="1"/>
          </p:cNvSpPr>
          <p:nvPr>
            <p:ph type="title"/>
          </p:nvPr>
        </p:nvSpPr>
        <p:spPr/>
        <p:txBody>
          <a:bodyPr/>
          <a:lstStyle/>
          <a:p>
            <a:r>
              <a:rPr lang="en-US" dirty="0"/>
              <a:t>Security guidelines</a:t>
            </a:r>
            <a:endParaRPr lang="it-IT" dirty="0"/>
          </a:p>
        </p:txBody>
      </p:sp>
      <p:sp>
        <p:nvSpPr>
          <p:cNvPr id="3" name="Segnaposto contenuto 2">
            <a:extLst>
              <a:ext uri="{FF2B5EF4-FFF2-40B4-BE49-F238E27FC236}">
                <a16:creationId xmlns:a16="http://schemas.microsoft.com/office/drawing/2014/main" id="{EF8F853B-0BC1-4610-BBDB-97F720DC5BE2}"/>
              </a:ext>
            </a:extLst>
          </p:cNvPr>
          <p:cNvSpPr>
            <a:spLocks noGrp="1"/>
          </p:cNvSpPr>
          <p:nvPr>
            <p:ph idx="1"/>
          </p:nvPr>
        </p:nvSpPr>
        <p:spPr/>
        <p:txBody>
          <a:bodyPr/>
          <a:lstStyle/>
          <a:p>
            <a:r>
              <a:rPr lang="it-IT" dirty="0" err="1"/>
              <a:t>It</a:t>
            </a:r>
            <a:r>
              <a:rPr lang="it-IT" dirty="0"/>
              <a:t> </a:t>
            </a:r>
            <a:r>
              <a:rPr lang="it-IT" dirty="0" err="1"/>
              <a:t>depends</a:t>
            </a:r>
            <a:r>
              <a:rPr lang="it-IT" dirty="0"/>
              <a:t> on </a:t>
            </a:r>
            <a:r>
              <a:rPr lang="it-IT" dirty="0" err="1"/>
              <a:t>what</a:t>
            </a:r>
            <a:r>
              <a:rPr lang="it-IT" dirty="0"/>
              <a:t> </a:t>
            </a:r>
            <a:r>
              <a:rPr lang="it-IT" dirty="0" err="1"/>
              <a:t>you</a:t>
            </a:r>
            <a:r>
              <a:rPr lang="it-IT" dirty="0"/>
              <a:t> </a:t>
            </a:r>
            <a:r>
              <a:rPr lang="it-IT" dirty="0" err="1"/>
              <a:t>want</a:t>
            </a:r>
            <a:r>
              <a:rPr lang="it-IT" dirty="0"/>
              <a:t> to </a:t>
            </a:r>
            <a:r>
              <a:rPr lang="it-IT" dirty="0" err="1"/>
              <a:t>protect</a:t>
            </a:r>
            <a:r>
              <a:rPr lang="it-IT" dirty="0"/>
              <a:t>!</a:t>
            </a:r>
          </a:p>
          <a:p>
            <a:pPr lvl="1"/>
            <a:r>
              <a:rPr lang="it-IT" dirty="0"/>
              <a:t>ISO 27001 </a:t>
            </a:r>
          </a:p>
          <a:p>
            <a:pPr lvl="1"/>
            <a:r>
              <a:rPr lang="it-IT" dirty="0"/>
              <a:t>ISO 27017 (Cloud security), </a:t>
            </a:r>
          </a:p>
          <a:p>
            <a:pPr lvl="1"/>
            <a:r>
              <a:rPr lang="it-IT" dirty="0"/>
              <a:t>ISO 27018 (Personal Information </a:t>
            </a:r>
            <a:r>
              <a:rPr lang="it-IT" dirty="0" err="1"/>
              <a:t>Protection</a:t>
            </a:r>
            <a:r>
              <a:rPr lang="it-IT" dirty="0"/>
              <a:t>)</a:t>
            </a:r>
          </a:p>
          <a:p>
            <a:pPr lvl="1"/>
            <a:r>
              <a:rPr lang="it-IT" dirty="0"/>
              <a:t>CCSC, USCGB.</a:t>
            </a:r>
          </a:p>
          <a:p>
            <a:pPr lvl="1"/>
            <a:r>
              <a:rPr lang="it-IT" dirty="0" err="1"/>
              <a:t>Italian</a:t>
            </a:r>
            <a:r>
              <a:rPr lang="it-IT" dirty="0"/>
              <a:t> «Linee guida AGID»</a:t>
            </a:r>
          </a:p>
          <a:p>
            <a:endParaRPr lang="it-IT" dirty="0"/>
          </a:p>
        </p:txBody>
      </p:sp>
    </p:spTree>
    <p:extLst>
      <p:ext uri="{BB962C8B-B14F-4D97-AF65-F5344CB8AC3E}">
        <p14:creationId xmlns:p14="http://schemas.microsoft.com/office/powerpoint/2010/main" val="882890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Course Program</a:t>
            </a:r>
          </a:p>
        </p:txBody>
      </p:sp>
      <p:sp>
        <p:nvSpPr>
          <p:cNvPr id="18435" name="Segnaposto contenuto 2"/>
          <p:cNvSpPr>
            <a:spLocks noGrp="1"/>
          </p:cNvSpPr>
          <p:nvPr>
            <p:ph idx="1"/>
          </p:nvPr>
        </p:nvSpPr>
        <p:spPr/>
        <p:txBody>
          <a:bodyPr>
            <a:normAutofit/>
          </a:bodyPr>
          <a:lstStyle/>
          <a:p>
            <a:pPr eaLnBrk="1" hangingPunct="1"/>
            <a:r>
              <a:rPr lang="it-IT" altLang="it-IT" sz="2800" dirty="0"/>
              <a:t>Part 1: </a:t>
            </a:r>
            <a:r>
              <a:rPr lang="it-IT" altLang="it-IT" sz="2800" dirty="0" err="1"/>
              <a:t>Cryptography</a:t>
            </a:r>
            <a:r>
              <a:rPr lang="it-IT" altLang="it-IT" sz="2800" dirty="0"/>
              <a:t> on the </a:t>
            </a:r>
            <a:r>
              <a:rPr lang="it-IT" altLang="it-IT" sz="2800" dirty="0" err="1"/>
              <a:t>field</a:t>
            </a:r>
            <a:endParaRPr lang="it-IT" altLang="it-IT" sz="2800" dirty="0"/>
          </a:p>
          <a:p>
            <a:pPr lvl="1" eaLnBrk="1" hangingPunct="1"/>
            <a:r>
              <a:rPr lang="it-IT" altLang="it-IT" sz="2400" dirty="0" err="1"/>
              <a:t>Hashing</a:t>
            </a:r>
            <a:r>
              <a:rPr lang="it-IT" altLang="it-IT" sz="2400" dirty="0"/>
              <a:t>, </a:t>
            </a:r>
            <a:r>
              <a:rPr lang="it-IT" altLang="it-IT" sz="2400" dirty="0" err="1"/>
              <a:t>Asymmetric</a:t>
            </a:r>
            <a:r>
              <a:rPr lang="it-IT" altLang="it-IT" sz="2400" dirty="0"/>
              <a:t> and </a:t>
            </a:r>
            <a:r>
              <a:rPr lang="it-IT" altLang="it-IT" sz="2400" dirty="0" err="1"/>
              <a:t>Symmetric</a:t>
            </a:r>
            <a:r>
              <a:rPr lang="it-IT" altLang="it-IT" sz="2400" dirty="0"/>
              <a:t> </a:t>
            </a:r>
            <a:r>
              <a:rPr lang="it-IT" altLang="it-IT" sz="2400" dirty="0" err="1"/>
              <a:t>Cryptography</a:t>
            </a:r>
            <a:r>
              <a:rPr lang="it-IT" altLang="it-IT" sz="2400" dirty="0"/>
              <a:t>, PKI</a:t>
            </a:r>
          </a:p>
          <a:p>
            <a:pPr eaLnBrk="1" hangingPunct="1"/>
            <a:r>
              <a:rPr lang="it-IT" altLang="it-IT" sz="2800" dirty="0"/>
              <a:t>Part 2: a travel </a:t>
            </a:r>
            <a:r>
              <a:rPr lang="it-IT" altLang="it-IT" sz="2800" dirty="0" err="1"/>
              <a:t>into</a:t>
            </a:r>
            <a:r>
              <a:rPr lang="it-IT" altLang="it-IT" sz="2800" dirty="0"/>
              <a:t> the security </a:t>
            </a:r>
            <a:r>
              <a:rPr lang="it-IT" altLang="it-IT" sz="2800" dirty="0" err="1"/>
              <a:t>aspects</a:t>
            </a:r>
            <a:r>
              <a:rPr lang="it-IT" altLang="it-IT" sz="2800" dirty="0"/>
              <a:t> of the TCP/IP </a:t>
            </a:r>
            <a:r>
              <a:rPr lang="it-IT" altLang="it-IT" sz="2800" dirty="0" err="1"/>
              <a:t>stack</a:t>
            </a:r>
            <a:r>
              <a:rPr lang="it-IT" altLang="it-IT" sz="2800" dirty="0"/>
              <a:t> </a:t>
            </a:r>
          </a:p>
          <a:p>
            <a:pPr marL="68580" indent="0">
              <a:buNone/>
            </a:pPr>
            <a:endParaRPr lang="it-IT" altLang="it-IT" sz="2800" dirty="0"/>
          </a:p>
        </p:txBody>
      </p:sp>
      <p:pic>
        <p:nvPicPr>
          <p:cNvPr id="18437" name="Immagin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55440" y="4342734"/>
            <a:ext cx="1728788" cy="17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https://www.gns3.com/assets/images/logo-colou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8235" y="4050669"/>
            <a:ext cx="1838325" cy="20955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kali-2020.2-release">
            <a:extLst>
              <a:ext uri="{FF2B5EF4-FFF2-40B4-BE49-F238E27FC236}">
                <a16:creationId xmlns:a16="http://schemas.microsoft.com/office/drawing/2014/main" id="{C67D67BD-EDD7-4241-8EDE-EC681681F2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1744" y="4038600"/>
            <a:ext cx="3944491" cy="1403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5B5482-C913-47FC-A684-0232CF2B15C5}"/>
              </a:ext>
            </a:extLst>
          </p:cNvPr>
          <p:cNvSpPr>
            <a:spLocks noGrp="1"/>
          </p:cNvSpPr>
          <p:nvPr>
            <p:ph type="title"/>
          </p:nvPr>
        </p:nvSpPr>
        <p:spPr/>
        <p:txBody>
          <a:bodyPr/>
          <a:lstStyle/>
          <a:p>
            <a:r>
              <a:rPr lang="en-US" dirty="0"/>
              <a:t>Part 1</a:t>
            </a:r>
            <a:endParaRPr lang="it-IT" dirty="0"/>
          </a:p>
        </p:txBody>
      </p:sp>
      <p:sp>
        <p:nvSpPr>
          <p:cNvPr id="3" name="Segnaposto testo 2">
            <a:extLst>
              <a:ext uri="{FF2B5EF4-FFF2-40B4-BE49-F238E27FC236}">
                <a16:creationId xmlns:a16="http://schemas.microsoft.com/office/drawing/2014/main" id="{3622C024-9033-43A8-AB17-AD3431CCC94A}"/>
              </a:ext>
            </a:extLst>
          </p:cNvPr>
          <p:cNvSpPr>
            <a:spLocks noGrp="1"/>
          </p:cNvSpPr>
          <p:nvPr>
            <p:ph type="body" idx="1"/>
          </p:nvPr>
        </p:nvSpPr>
        <p:spPr/>
        <p:txBody>
          <a:bodyPr/>
          <a:lstStyle/>
          <a:p>
            <a:r>
              <a:rPr lang="en-US" dirty="0"/>
              <a:t>A dictionary of buzzwords </a:t>
            </a:r>
            <a:endParaRPr lang="it-IT" dirty="0"/>
          </a:p>
        </p:txBody>
      </p:sp>
    </p:spTree>
    <p:extLst>
      <p:ext uri="{BB962C8B-B14F-4D97-AF65-F5344CB8AC3E}">
        <p14:creationId xmlns:p14="http://schemas.microsoft.com/office/powerpoint/2010/main" val="415973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DICTIONARY - I</a:t>
            </a:r>
          </a:p>
        </p:txBody>
      </p:sp>
      <p:sp>
        <p:nvSpPr>
          <p:cNvPr id="22531" name="Segnaposto contenuto 2"/>
          <p:cNvSpPr>
            <a:spLocks noGrp="1"/>
          </p:cNvSpPr>
          <p:nvPr>
            <p:ph idx="1"/>
          </p:nvPr>
        </p:nvSpPr>
        <p:spPr>
          <a:xfrm>
            <a:off x="1981200" y="1495426"/>
            <a:ext cx="8229600" cy="4454525"/>
          </a:xfrm>
        </p:spPr>
        <p:txBody>
          <a:bodyPr>
            <a:normAutofit lnSpcReduction="10000"/>
          </a:bodyPr>
          <a:lstStyle/>
          <a:p>
            <a:pPr marL="0" indent="0">
              <a:buNone/>
            </a:pPr>
            <a:r>
              <a:rPr lang="it-IT" altLang="it-IT" b="1" dirty="0" err="1">
                <a:solidFill>
                  <a:schemeClr val="accent2"/>
                </a:solidFill>
              </a:rPr>
              <a:t>Who</a:t>
            </a:r>
            <a:r>
              <a:rPr lang="it-IT" altLang="it-IT" b="1" dirty="0">
                <a:solidFill>
                  <a:schemeClr val="accent2"/>
                </a:solidFill>
              </a:rPr>
              <a:t>/</a:t>
            </a:r>
            <a:r>
              <a:rPr lang="it-IT" altLang="it-IT" b="1" dirty="0" err="1">
                <a:solidFill>
                  <a:schemeClr val="accent2"/>
                </a:solidFill>
              </a:rPr>
              <a:t>what</a:t>
            </a:r>
            <a:r>
              <a:rPr lang="it-IT" altLang="it-IT" b="1" dirty="0">
                <a:solidFill>
                  <a:schemeClr val="accent2"/>
                </a:solidFill>
              </a:rPr>
              <a:t> </a:t>
            </a:r>
            <a:r>
              <a:rPr lang="it-IT" altLang="it-IT" b="1" dirty="0" err="1">
                <a:solidFill>
                  <a:schemeClr val="accent2"/>
                </a:solidFill>
              </a:rPr>
              <a:t>sits</a:t>
            </a:r>
            <a:r>
              <a:rPr lang="it-IT" altLang="it-IT" b="1" dirty="0">
                <a:solidFill>
                  <a:schemeClr val="accent2"/>
                </a:solidFill>
              </a:rPr>
              <a:t> in the </a:t>
            </a:r>
            <a:r>
              <a:rPr lang="it-IT" altLang="it-IT" b="1" dirty="0" err="1">
                <a:solidFill>
                  <a:schemeClr val="accent2"/>
                </a:solidFill>
              </a:rPr>
              <a:t>playfield</a:t>
            </a:r>
            <a:r>
              <a:rPr lang="it-IT" altLang="it-IT" b="1" dirty="0">
                <a:solidFill>
                  <a:schemeClr val="accent2"/>
                </a:solidFill>
              </a:rPr>
              <a:t>:</a:t>
            </a:r>
          </a:p>
          <a:p>
            <a:pPr lvl="1" eaLnBrk="1" hangingPunct="1"/>
            <a:r>
              <a:rPr lang="it-IT" altLang="it-IT" dirty="0" err="1"/>
              <a:t>Computers</a:t>
            </a:r>
            <a:endParaRPr lang="it-IT" altLang="it-IT" dirty="0"/>
          </a:p>
          <a:p>
            <a:pPr lvl="1" eaLnBrk="1" hangingPunct="1"/>
            <a:r>
              <a:rPr lang="it-IT" altLang="it-IT" dirty="0"/>
              <a:t>Networks</a:t>
            </a:r>
          </a:p>
          <a:p>
            <a:pPr lvl="1" eaLnBrk="1" hangingPunct="1"/>
            <a:r>
              <a:rPr lang="it-IT" altLang="it-IT" dirty="0" err="1"/>
              <a:t>Humans</a:t>
            </a:r>
            <a:r>
              <a:rPr lang="it-IT" altLang="it-IT" dirty="0"/>
              <a:t> (</a:t>
            </a:r>
            <a:r>
              <a:rPr lang="it-IT" altLang="it-IT" dirty="0" err="1"/>
              <a:t>stupid</a:t>
            </a:r>
            <a:r>
              <a:rPr lang="it-IT" altLang="it-IT" dirty="0"/>
              <a:t> and </a:t>
            </a:r>
            <a:r>
              <a:rPr lang="it-IT" altLang="it-IT" dirty="0" err="1"/>
              <a:t>not</a:t>
            </a:r>
            <a:r>
              <a:rPr lang="it-IT" altLang="it-IT" dirty="0"/>
              <a:t> </a:t>
            </a:r>
            <a:r>
              <a:rPr lang="it-IT" altLang="it-IT" dirty="0" err="1"/>
              <a:t>stupid</a:t>
            </a:r>
            <a:r>
              <a:rPr lang="it-IT" altLang="it-IT" dirty="0"/>
              <a:t> </a:t>
            </a:r>
            <a:r>
              <a:rPr lang="it-IT" altLang="it-IT" dirty="0" err="1"/>
              <a:t>ones</a:t>
            </a:r>
            <a:r>
              <a:rPr lang="it-IT" altLang="it-IT" dirty="0"/>
              <a:t>)</a:t>
            </a:r>
          </a:p>
          <a:p>
            <a:pPr marL="0" indent="0">
              <a:buNone/>
            </a:pPr>
            <a:endParaRPr lang="it-IT" altLang="it-IT" b="1" dirty="0">
              <a:solidFill>
                <a:schemeClr val="accent2"/>
              </a:solidFill>
            </a:endParaRPr>
          </a:p>
          <a:p>
            <a:pPr marL="0" indent="0">
              <a:buNone/>
            </a:pPr>
            <a:r>
              <a:rPr lang="it-IT" altLang="it-IT" b="1" dirty="0">
                <a:solidFill>
                  <a:schemeClr val="accent2"/>
                </a:solidFill>
              </a:rPr>
              <a:t>The </a:t>
            </a:r>
            <a:r>
              <a:rPr lang="it-IT" altLang="it-IT" b="1" dirty="0" err="1">
                <a:solidFill>
                  <a:schemeClr val="accent2"/>
                </a:solidFill>
              </a:rPr>
              <a:t>players</a:t>
            </a:r>
            <a:r>
              <a:rPr lang="it-IT" altLang="it-IT" b="1" dirty="0">
                <a:solidFill>
                  <a:schemeClr val="accent2"/>
                </a:solidFill>
              </a:rPr>
              <a:t>:</a:t>
            </a:r>
          </a:p>
          <a:p>
            <a:pPr lvl="1" eaLnBrk="1" hangingPunct="1"/>
            <a:r>
              <a:rPr lang="it-IT" altLang="it-IT" dirty="0" err="1"/>
              <a:t>Attackers</a:t>
            </a:r>
            <a:r>
              <a:rPr lang="it-IT" altLang="it-IT" dirty="0"/>
              <a:t>: </a:t>
            </a:r>
            <a:br>
              <a:rPr lang="it-IT" altLang="it-IT" dirty="0"/>
            </a:br>
            <a:r>
              <a:rPr lang="it-IT" altLang="it-IT" dirty="0"/>
              <a:t>black and white hackers </a:t>
            </a:r>
            <a:br>
              <a:rPr lang="it-IT" altLang="it-IT" dirty="0"/>
            </a:br>
            <a:r>
              <a:rPr lang="it-IT" altLang="it-IT" dirty="0"/>
              <a:t>[Red &amp; Purple Team]</a:t>
            </a:r>
          </a:p>
          <a:p>
            <a:pPr lvl="1" eaLnBrk="1" hangingPunct="1"/>
            <a:r>
              <a:rPr lang="it-IT" altLang="it-IT" dirty="0" err="1"/>
              <a:t>Defenders</a:t>
            </a:r>
            <a:r>
              <a:rPr lang="it-IT" altLang="it-IT" dirty="0"/>
              <a:t>: </a:t>
            </a:r>
            <a:br>
              <a:rPr lang="it-IT" altLang="it-IT" dirty="0"/>
            </a:br>
            <a:r>
              <a:rPr lang="it-IT" altLang="it-IT" dirty="0" err="1"/>
              <a:t>sysadmins</a:t>
            </a:r>
            <a:r>
              <a:rPr lang="it-IT" altLang="it-IT" dirty="0"/>
              <a:t>, </a:t>
            </a:r>
            <a:br>
              <a:rPr lang="it-IT" altLang="it-IT" dirty="0"/>
            </a:br>
            <a:r>
              <a:rPr lang="it-IT" altLang="it-IT" dirty="0" err="1"/>
              <a:t>programmers</a:t>
            </a:r>
            <a:r>
              <a:rPr lang="it-IT" altLang="it-IT" dirty="0"/>
              <a:t>, </a:t>
            </a:r>
            <a:br>
              <a:rPr lang="it-IT" altLang="it-IT" dirty="0"/>
            </a:br>
            <a:r>
              <a:rPr lang="it-IT" altLang="it-IT" dirty="0"/>
              <a:t>users [Blue Team] </a:t>
            </a:r>
          </a:p>
        </p:txBody>
      </p:sp>
      <p:pic>
        <p:nvPicPr>
          <p:cNvPr id="3" name="Immagin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112406">
            <a:off x="7721600" y="810496"/>
            <a:ext cx="2794001" cy="1528250"/>
          </a:xfrm>
          <a:prstGeom prst="rect">
            <a:avLst/>
          </a:prstGeom>
        </p:spPr>
      </p:pic>
      <p:pic>
        <p:nvPicPr>
          <p:cNvPr id="4" name="Immagin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4072" y="908720"/>
            <a:ext cx="2879576" cy="1794936"/>
          </a:xfrm>
          <a:prstGeom prst="rect">
            <a:avLst/>
          </a:prstGeom>
        </p:spPr>
      </p:pic>
      <p:pic>
        <p:nvPicPr>
          <p:cNvPr id="5" name="Immagin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4233" y="1628801"/>
            <a:ext cx="2157553" cy="2157553"/>
          </a:xfrm>
          <a:prstGeom prst="rect">
            <a:avLst/>
          </a:prstGeom>
        </p:spPr>
      </p:pic>
      <p:pic>
        <p:nvPicPr>
          <p:cNvPr id="2050" name="Picture 2" descr="One Team, Two Team, Red Team, Blue Team (And Also Purple Team): | by  Mackenzie Pech | Medium">
            <a:extLst>
              <a:ext uri="{FF2B5EF4-FFF2-40B4-BE49-F238E27FC236}">
                <a16:creationId xmlns:a16="http://schemas.microsoft.com/office/drawing/2014/main" id="{42865541-07C2-4552-87C9-8BEB51E678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63952" y="3063677"/>
            <a:ext cx="4332412" cy="3608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2531">
                                            <p:txEl>
                                              <p:pRg st="1" end="1"/>
                                            </p:txEl>
                                          </p:spTgt>
                                        </p:tgtEl>
                                      </p:cBhvr>
                                    </p:animEffect>
                                    <p:animScale>
                                      <p:cBhvr>
                                        <p:cTn id="10" dur="250" autoRev="1" fill="hold"/>
                                        <p:tgtEl>
                                          <p:spTgt spid="22531">
                                            <p:txEl>
                                              <p:pRg st="1" end="1"/>
                                            </p:txEl>
                                          </p:spTgt>
                                        </p:tgtEl>
                                      </p:cBhvr>
                                      <p:by x="105000" y="105000"/>
                                    </p:animScale>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26" presetClass="emph" presetSubtype="0" fill="hold" nodeType="withEffect">
                                  <p:stCondLst>
                                    <p:cond delay="0"/>
                                  </p:stCondLst>
                                  <p:childTnLst>
                                    <p:animEffect transition="out" filter="fade">
                                      <p:cBhvr>
                                        <p:cTn id="20" dur="500" tmFilter="0, 0; .2, .5; .8, .5; 1, 0"/>
                                        <p:tgtEl>
                                          <p:spTgt spid="22531">
                                            <p:txEl>
                                              <p:pRg st="2" end="2"/>
                                            </p:txEl>
                                          </p:spTgt>
                                        </p:tgtEl>
                                      </p:cBhvr>
                                    </p:animEffect>
                                    <p:animScale>
                                      <p:cBhvr>
                                        <p:cTn id="21" dur="250" autoRev="1" fill="hold"/>
                                        <p:tgtEl>
                                          <p:spTgt spid="22531">
                                            <p:txEl>
                                              <p:pRg st="2" end="2"/>
                                            </p:txEl>
                                          </p:spTgt>
                                        </p:tgtEl>
                                      </p:cBhvr>
                                      <p:by x="105000" y="105000"/>
                                    </p:animScale>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26" presetClass="emph" presetSubtype="0" fill="hold" nodeType="withEffect">
                                  <p:stCondLst>
                                    <p:cond delay="0"/>
                                  </p:stCondLst>
                                  <p:childTnLst>
                                    <p:animEffect transition="out" filter="fade">
                                      <p:cBhvr>
                                        <p:cTn id="31" dur="500" tmFilter="0, 0; .2, .5; .8, .5; 1, 0"/>
                                        <p:tgtEl>
                                          <p:spTgt spid="22531">
                                            <p:txEl>
                                              <p:pRg st="3" end="3"/>
                                            </p:txEl>
                                          </p:spTgt>
                                        </p:tgtEl>
                                      </p:cBhvr>
                                    </p:animEffect>
                                    <p:animScale>
                                      <p:cBhvr>
                                        <p:cTn id="32" dur="250" autoRev="1" fill="hold"/>
                                        <p:tgtEl>
                                          <p:spTgt spid="22531">
                                            <p:txEl>
                                              <p:pRg st="3" end="3"/>
                                            </p:txEl>
                                          </p:spTgt>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5"/>
                                        </p:tgtEl>
                                      </p:cBhvr>
                                    </p:animEffect>
                                    <p:set>
                                      <p:cBhvr>
                                        <p:cTn id="37" dur="1" fill="hold">
                                          <p:stCondLst>
                                            <p:cond delay="499"/>
                                          </p:stCondLst>
                                        </p:cTn>
                                        <p:tgtEl>
                                          <p:spTgt spid="5"/>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ea typeface="ＭＳ Ｐゴシック" pitchFamily="-107" charset="-128"/>
                <a:cs typeface="ＭＳ Ｐゴシック" pitchFamily="-107" charset="-128"/>
              </a:rPr>
              <a:t>Key Security Concepts</a:t>
            </a:r>
          </a:p>
        </p:txBody>
      </p:sp>
      <p:pic>
        <p:nvPicPr>
          <p:cNvPr id="5" name="Immagine 4"/>
          <p:cNvPicPr>
            <a:picLocks noChangeAspect="1"/>
          </p:cNvPicPr>
          <p:nvPr/>
        </p:nvPicPr>
        <p:blipFill>
          <a:blip r:embed="rId3"/>
          <a:stretch>
            <a:fillRect/>
          </a:stretch>
        </p:blipFill>
        <p:spPr>
          <a:xfrm>
            <a:off x="3255876" y="1295400"/>
            <a:ext cx="5832648" cy="5436604"/>
          </a:xfrm>
          <a:prstGeom prst="rect">
            <a:avLst/>
          </a:prstGeom>
        </p:spPr>
      </p:pic>
      <p:pic>
        <p:nvPicPr>
          <p:cNvPr id="4" name="Picture 2">
            <a:extLst>
              <a:ext uri="{FF2B5EF4-FFF2-40B4-BE49-F238E27FC236}">
                <a16:creationId xmlns:a16="http://schemas.microsoft.com/office/drawing/2014/main" id="{1EC10227-E5C4-433B-A81A-79BFBAF60DDD}"/>
              </a:ext>
            </a:extLst>
          </p:cNvPr>
          <p:cNvPicPr>
            <a:picLocks noChangeAspect="1"/>
          </p:cNvPicPr>
          <p:nvPr/>
        </p:nvPicPr>
        <p:blipFill rotWithShape="1">
          <a:blip r:embed="rId4"/>
          <a:srcRect t="21651" b="24800"/>
          <a:stretch/>
        </p:blipFill>
        <p:spPr>
          <a:xfrm>
            <a:off x="1559496" y="836712"/>
            <a:ext cx="9848957" cy="68252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defRPr/>
            </a:pPr>
            <a:r>
              <a:rPr lang="it-IT" dirty="0"/>
              <a:t>DICTIONARY - II</a:t>
            </a:r>
          </a:p>
        </p:txBody>
      </p:sp>
      <p:sp>
        <p:nvSpPr>
          <p:cNvPr id="3" name="Segnaposto contenuto 2"/>
          <p:cNvSpPr>
            <a:spLocks noGrp="1"/>
          </p:cNvSpPr>
          <p:nvPr>
            <p:ph idx="1"/>
          </p:nvPr>
        </p:nvSpPr>
        <p:spPr>
          <a:xfrm>
            <a:off x="1981200" y="1495426"/>
            <a:ext cx="8229600" cy="4454525"/>
          </a:xfrm>
        </p:spPr>
        <p:txBody>
          <a:bodyPr>
            <a:normAutofit lnSpcReduction="10000"/>
          </a:bodyPr>
          <a:lstStyle/>
          <a:p>
            <a:pPr marL="0" indent="0">
              <a:buNone/>
              <a:defRPr/>
            </a:pPr>
            <a:r>
              <a:rPr lang="it-IT" b="1" dirty="0">
                <a:solidFill>
                  <a:schemeClr val="accent2"/>
                </a:solidFill>
              </a:rPr>
              <a:t>The </a:t>
            </a:r>
            <a:r>
              <a:rPr lang="it-IT" b="1" dirty="0" err="1">
                <a:solidFill>
                  <a:schemeClr val="accent2"/>
                </a:solidFill>
              </a:rPr>
              <a:t>possible</a:t>
            </a:r>
            <a:r>
              <a:rPr lang="it-IT" b="1" dirty="0">
                <a:solidFill>
                  <a:schemeClr val="accent2"/>
                </a:solidFill>
              </a:rPr>
              <a:t> </a:t>
            </a:r>
            <a:r>
              <a:rPr lang="it-IT" b="1" dirty="0" err="1">
                <a:solidFill>
                  <a:schemeClr val="accent2"/>
                </a:solidFill>
              </a:rPr>
              <a:t>moves</a:t>
            </a:r>
            <a:r>
              <a:rPr lang="it-IT" b="1" dirty="0">
                <a:solidFill>
                  <a:schemeClr val="accent2"/>
                </a:solidFill>
              </a:rPr>
              <a:t>  (Attack </a:t>
            </a:r>
            <a:r>
              <a:rPr lang="it-IT" b="1" dirty="0" err="1">
                <a:solidFill>
                  <a:schemeClr val="accent2"/>
                </a:solidFill>
              </a:rPr>
              <a:t>types</a:t>
            </a:r>
            <a:r>
              <a:rPr lang="it-IT" b="1" dirty="0">
                <a:solidFill>
                  <a:schemeClr val="accent2"/>
                </a:solidFill>
              </a:rPr>
              <a:t>):</a:t>
            </a:r>
          </a:p>
          <a:p>
            <a:pPr lvl="1">
              <a:buFont typeface="Wingdings 2"/>
              <a:buChar char=""/>
              <a:defRPr/>
            </a:pPr>
            <a:r>
              <a:rPr lang="it-IT" dirty="0"/>
              <a:t>Attacks to </a:t>
            </a:r>
            <a:r>
              <a:rPr lang="it-IT" dirty="0" err="1"/>
              <a:t>integrity</a:t>
            </a:r>
            <a:endParaRPr lang="it-IT" dirty="0"/>
          </a:p>
          <a:p>
            <a:pPr lvl="2">
              <a:buFont typeface="Wingdings 2"/>
              <a:buChar char=""/>
              <a:defRPr/>
            </a:pPr>
            <a:r>
              <a:rPr lang="it-IT" dirty="0"/>
              <a:t>Data </a:t>
            </a:r>
            <a:r>
              <a:rPr lang="it-IT" dirty="0" err="1"/>
              <a:t>counterfeiting</a:t>
            </a:r>
            <a:r>
              <a:rPr lang="it-IT" dirty="0"/>
              <a:t>, </a:t>
            </a:r>
            <a:r>
              <a:rPr lang="it-IT" dirty="0" err="1"/>
              <a:t>identity</a:t>
            </a:r>
            <a:r>
              <a:rPr lang="it-IT" dirty="0"/>
              <a:t> </a:t>
            </a:r>
            <a:r>
              <a:rPr lang="it-IT" dirty="0" err="1"/>
              <a:t>theft</a:t>
            </a:r>
            <a:endParaRPr lang="it-IT" dirty="0"/>
          </a:p>
          <a:p>
            <a:pPr lvl="2">
              <a:buFont typeface="Wingdings 2"/>
              <a:buChar char=""/>
              <a:defRPr/>
            </a:pPr>
            <a:r>
              <a:rPr lang="it-IT" b="1" dirty="0" err="1"/>
              <a:t>Authenticity</a:t>
            </a:r>
            <a:r>
              <a:rPr lang="it-IT" b="1" dirty="0"/>
              <a:t>, accountability, non-</a:t>
            </a:r>
            <a:r>
              <a:rPr lang="it-IT" b="1" dirty="0" err="1"/>
              <a:t>repudiation</a:t>
            </a:r>
            <a:endParaRPr lang="it-IT" b="1" dirty="0"/>
          </a:p>
          <a:p>
            <a:pPr marL="548640" lvl="2" indent="0">
              <a:buNone/>
              <a:defRPr/>
            </a:pPr>
            <a:endParaRPr lang="it-IT" dirty="0"/>
          </a:p>
          <a:p>
            <a:pPr lvl="1">
              <a:buFont typeface="Wingdings 2"/>
              <a:buChar char=""/>
              <a:defRPr/>
            </a:pPr>
            <a:r>
              <a:rPr lang="it-IT" dirty="0"/>
              <a:t>Attacks to </a:t>
            </a:r>
            <a:r>
              <a:rPr lang="it-IT" dirty="0" err="1"/>
              <a:t>confidentiality</a:t>
            </a:r>
            <a:endParaRPr lang="it-IT" dirty="0"/>
          </a:p>
          <a:p>
            <a:pPr lvl="2">
              <a:buFont typeface="Wingdings 2"/>
              <a:buChar char=""/>
              <a:defRPr/>
            </a:pPr>
            <a:r>
              <a:rPr lang="it-IT" dirty="0" err="1"/>
              <a:t>Weak</a:t>
            </a:r>
            <a:r>
              <a:rPr lang="it-IT" dirty="0"/>
              <a:t> and strong information </a:t>
            </a:r>
            <a:r>
              <a:rPr lang="it-IT" dirty="0" err="1"/>
              <a:t>theft</a:t>
            </a:r>
            <a:endParaRPr lang="it-IT" dirty="0"/>
          </a:p>
          <a:p>
            <a:pPr lvl="2">
              <a:buFont typeface="Wingdings 2"/>
              <a:buChar char=""/>
              <a:defRPr/>
            </a:pPr>
            <a:endParaRPr lang="it-IT" dirty="0"/>
          </a:p>
          <a:p>
            <a:pPr lvl="1">
              <a:buFont typeface="Wingdings 2"/>
              <a:buChar char=""/>
              <a:defRPr/>
            </a:pPr>
            <a:r>
              <a:rPr lang="it-IT" dirty="0"/>
              <a:t>Attacks to the </a:t>
            </a:r>
            <a:r>
              <a:rPr lang="it-IT" dirty="0" err="1"/>
              <a:t>quality</a:t>
            </a:r>
            <a:r>
              <a:rPr lang="it-IT" dirty="0"/>
              <a:t> of service </a:t>
            </a:r>
          </a:p>
          <a:p>
            <a:pPr lvl="2">
              <a:buFont typeface="Wingdings 2"/>
              <a:buChar char=""/>
              <a:defRPr/>
            </a:pPr>
            <a:r>
              <a:rPr lang="it-IT" dirty="0"/>
              <a:t>(Distributed) </a:t>
            </a:r>
            <a:r>
              <a:rPr lang="it-IT" dirty="0" err="1"/>
              <a:t>Denial</a:t>
            </a:r>
            <a:r>
              <a:rPr lang="it-IT" dirty="0"/>
              <a:t> of service: </a:t>
            </a:r>
            <a:r>
              <a:rPr lang="it-IT" dirty="0" err="1"/>
              <a:t>DDoS</a:t>
            </a:r>
            <a:endParaRPr lang="it-IT" dirty="0"/>
          </a:p>
          <a:p>
            <a:pPr lvl="2">
              <a:buFont typeface="Wingdings 2"/>
              <a:buChar char=""/>
              <a:defRPr/>
            </a:pPr>
            <a:endParaRPr lang="it-IT" dirty="0"/>
          </a:p>
          <a:p>
            <a:pPr>
              <a:buFont typeface="Wingdings 2"/>
              <a:buChar char=""/>
              <a:defRPr/>
            </a:pPr>
            <a:r>
              <a:rPr lang="it-IT" dirty="0"/>
              <a:t>Attack </a:t>
            </a:r>
            <a:r>
              <a:rPr lang="it-IT" dirty="0" err="1"/>
              <a:t>surface</a:t>
            </a:r>
            <a:r>
              <a:rPr lang="it-IT" dirty="0"/>
              <a:t> – Defense </a:t>
            </a:r>
            <a:r>
              <a:rPr lang="it-IT" dirty="0" err="1"/>
              <a:t>Perimeter</a:t>
            </a:r>
            <a:endParaRPr lang="it-IT" dirty="0"/>
          </a:p>
          <a:p>
            <a:pPr>
              <a:buFont typeface="Wingdings 2"/>
              <a:buChar char=""/>
              <a:defRPr/>
            </a:pPr>
            <a:r>
              <a:rPr lang="it-IT" i="1" dirty="0"/>
              <a:t>Domino </a:t>
            </a:r>
            <a:r>
              <a:rPr lang="it-IT" i="1" dirty="0" err="1"/>
              <a:t>effect</a:t>
            </a:r>
            <a:r>
              <a:rPr lang="it-IT" i="1" dirty="0"/>
              <a:t> </a:t>
            </a:r>
            <a:r>
              <a:rPr lang="it-IT" dirty="0" err="1"/>
              <a:t>connects</a:t>
            </a:r>
            <a:r>
              <a:rPr lang="it-IT" dirty="0"/>
              <a:t> </a:t>
            </a:r>
            <a:r>
              <a:rPr lang="it-IT" dirty="0" err="1"/>
              <a:t>all</a:t>
            </a:r>
            <a:r>
              <a:rPr lang="it-IT" dirty="0"/>
              <a:t> the </a:t>
            </a:r>
            <a:r>
              <a:rPr lang="it-IT" dirty="0" err="1"/>
              <a:t>above</a:t>
            </a:r>
            <a:r>
              <a:rPr lang="it-IT" dirty="0"/>
              <a:t> </a:t>
            </a:r>
          </a:p>
          <a:p>
            <a:pPr>
              <a:buFont typeface="Wingdings 2"/>
              <a:buChar char=""/>
              <a:defRPr/>
            </a:pPr>
            <a:endParaRPr lang="it-IT"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a:defRPr/>
            </a:pPr>
            <a:r>
              <a:rPr lang="en-AU" dirty="0">
                <a:ea typeface="ＭＳ Ｐゴシック" pitchFamily="-107" charset="-128"/>
                <a:cs typeface="ＭＳ Ｐゴシック" pitchFamily="-107" charset="-128"/>
              </a:rPr>
              <a:t>DICTIONARY – III  (</a:t>
            </a:r>
            <a:r>
              <a:rPr lang="en-AU" dirty="0" err="1">
                <a:ea typeface="ＭＳ Ｐゴシック" pitchFamily="-107" charset="-128"/>
                <a:cs typeface="ＭＳ Ｐゴシック" pitchFamily="-107" charset="-128"/>
              </a:rPr>
              <a:t>RfC</a:t>
            </a:r>
            <a:r>
              <a:rPr lang="en-AU" dirty="0">
                <a:ea typeface="ＭＳ Ｐゴシック" pitchFamily="-107" charset="-128"/>
                <a:cs typeface="ＭＳ Ｐゴシック" pitchFamily="-107" charset="-128"/>
              </a:rPr>
              <a:t> 2828)</a:t>
            </a:r>
          </a:p>
        </p:txBody>
      </p:sp>
      <p:sp>
        <p:nvSpPr>
          <p:cNvPr id="24579" name="Rectangle 3"/>
          <p:cNvSpPr>
            <a:spLocks noGrp="1" noChangeArrowheads="1"/>
          </p:cNvSpPr>
          <p:nvPr>
            <p:ph idx="1"/>
          </p:nvPr>
        </p:nvSpPr>
        <p:spPr/>
        <p:txBody>
          <a:bodyPr>
            <a:normAutofit/>
          </a:bodyPr>
          <a:lstStyle/>
          <a:p>
            <a:pPr eaLnBrk="1" hangingPunct="1"/>
            <a:r>
              <a:rPr lang="en-US" altLang="it-IT" dirty="0"/>
              <a:t>consider 3 aspects of information security:</a:t>
            </a:r>
          </a:p>
          <a:p>
            <a:pPr lvl="1" eaLnBrk="1" hangingPunct="1"/>
            <a:r>
              <a:rPr lang="en-US" altLang="it-IT" b="1" dirty="0"/>
              <a:t>security attack</a:t>
            </a:r>
          </a:p>
          <a:p>
            <a:pPr lvl="1" eaLnBrk="1" hangingPunct="1"/>
            <a:r>
              <a:rPr lang="en-US" altLang="it-IT" b="1" dirty="0"/>
              <a:t>security mechanism (detection, prevention, recover)</a:t>
            </a:r>
          </a:p>
          <a:p>
            <a:pPr lvl="1" eaLnBrk="1" hangingPunct="1"/>
            <a:r>
              <a:rPr lang="en-US" altLang="it-IT" b="1" dirty="0"/>
              <a:t>security service</a:t>
            </a:r>
          </a:p>
          <a:p>
            <a:pPr eaLnBrk="1" hangingPunct="1"/>
            <a:endParaRPr lang="en-AU" altLang="it-IT" dirty="0"/>
          </a:p>
          <a:p>
            <a:pPr eaLnBrk="1" hangingPunct="1"/>
            <a:r>
              <a:rPr lang="en-AU" altLang="it-IT" dirty="0"/>
              <a:t>note terms</a:t>
            </a:r>
          </a:p>
          <a:p>
            <a:pPr lvl="1" eaLnBrk="1" hangingPunct="1"/>
            <a:r>
              <a:rPr lang="en-AU" altLang="it-IT" b="1" i="1" dirty="0"/>
              <a:t>weakness</a:t>
            </a:r>
            <a:r>
              <a:rPr lang="en-AU" altLang="it-IT" i="1" dirty="0"/>
              <a:t> – </a:t>
            </a:r>
            <a:r>
              <a:rPr lang="en-AU" altLang="it-IT" dirty="0"/>
              <a:t>a general conduct which may lead to generation of </a:t>
            </a:r>
            <a:r>
              <a:rPr lang="en-AU" altLang="it-IT" i="1" dirty="0"/>
              <a:t>threats </a:t>
            </a:r>
          </a:p>
          <a:p>
            <a:pPr lvl="1" eaLnBrk="1" hangingPunct="1"/>
            <a:r>
              <a:rPr lang="en-AU" altLang="it-IT" b="1" i="1" dirty="0"/>
              <a:t>threat/vulnerability</a:t>
            </a:r>
            <a:r>
              <a:rPr lang="en-AU" altLang="it-IT" i="1" dirty="0"/>
              <a:t> </a:t>
            </a:r>
            <a:r>
              <a:rPr lang="en-US" altLang="it-IT" dirty="0"/>
              <a:t>–</a:t>
            </a:r>
            <a:r>
              <a:rPr lang="en-AU" altLang="it-IT" dirty="0"/>
              <a:t> a specific </a:t>
            </a:r>
            <a:r>
              <a:rPr lang="en-US" altLang="it-IT" dirty="0"/>
              <a:t>potential for violation of security</a:t>
            </a:r>
            <a:endParaRPr lang="en-AU" altLang="it-IT" dirty="0"/>
          </a:p>
          <a:p>
            <a:pPr lvl="1" eaLnBrk="1" hangingPunct="1"/>
            <a:r>
              <a:rPr lang="en-AU" altLang="it-IT" b="1" i="1" dirty="0"/>
              <a:t>attack</a:t>
            </a:r>
            <a:r>
              <a:rPr lang="en-AU" altLang="it-IT" i="1" dirty="0"/>
              <a:t> </a:t>
            </a:r>
            <a:r>
              <a:rPr lang="en-US" altLang="it-IT" dirty="0"/>
              <a:t>–</a:t>
            </a:r>
            <a:r>
              <a:rPr lang="en-AU" altLang="it-IT" dirty="0"/>
              <a:t> an </a:t>
            </a:r>
            <a:r>
              <a:rPr lang="en-US" altLang="it-IT" dirty="0"/>
              <a:t>assault on system security, a deliberate attempt to evade security services</a:t>
            </a:r>
            <a:endParaRPr lang="en-AU" altLang="it-IT" dirty="0"/>
          </a:p>
          <a:p>
            <a:pPr lvl="1" eaLnBrk="1" hangingPunct="1"/>
            <a:endParaRPr lang="en-AU" altLang="it-IT"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iar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classico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hiaro">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2523</Words>
  <Application>Microsoft Office PowerPoint</Application>
  <PresentationFormat>Widescreen</PresentationFormat>
  <Paragraphs>240</Paragraphs>
  <Slides>32</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Arial</vt:lpstr>
      <vt:lpstr>Arial Black</vt:lpstr>
      <vt:lpstr>Courier New</vt:lpstr>
      <vt:lpstr>Times</vt:lpstr>
      <vt:lpstr>Verdana</vt:lpstr>
      <vt:lpstr>Wingdings</vt:lpstr>
      <vt:lpstr>Wingdings 2</vt:lpstr>
      <vt:lpstr>Chiaro</vt:lpstr>
      <vt:lpstr>Network &amp; Security  An introduction</vt:lpstr>
      <vt:lpstr>Information</vt:lpstr>
      <vt:lpstr>Exam procedure</vt:lpstr>
      <vt:lpstr>Course Program</vt:lpstr>
      <vt:lpstr>Part 1</vt:lpstr>
      <vt:lpstr>DICTIONARY - I</vt:lpstr>
      <vt:lpstr>Key Security Concepts</vt:lpstr>
      <vt:lpstr>DICTIONARY - II</vt:lpstr>
      <vt:lpstr>DICTIONARY – III  (RfC 2828)</vt:lpstr>
      <vt:lpstr>PowerPoint Presentation</vt:lpstr>
      <vt:lpstr>WEAKNESS – EXAMPLE - CWEs</vt:lpstr>
      <vt:lpstr>THREAT – EXAMPLE - CVEs</vt:lpstr>
      <vt:lpstr>ATTACK - EXAMPLE</vt:lpstr>
      <vt:lpstr>Part 2</vt:lpstr>
      <vt:lpstr>PowerPoint Presentation</vt:lpstr>
      <vt:lpstr>Some false myths:</vt:lpstr>
      <vt:lpstr>Risk estimate</vt:lpstr>
      <vt:lpstr>Risk mitigation: two different attack perspectives</vt:lpstr>
      <vt:lpstr>Example of massive attack: phishing</vt:lpstr>
      <vt:lpstr>Risk mitigation: example</vt:lpstr>
      <vt:lpstr>PARANOID vs unsecured</vt:lpstr>
      <vt:lpstr>Computer Security Challenges</vt:lpstr>
      <vt:lpstr>Part 3</vt:lpstr>
      <vt:lpstr>Passive Attacks</vt:lpstr>
      <vt:lpstr>Active Attacks</vt:lpstr>
      <vt:lpstr>Model for Network Security</vt:lpstr>
      <vt:lpstr>Model for Network Access Security</vt:lpstr>
      <vt:lpstr>PowerPoint Presentation</vt:lpstr>
      <vt:lpstr>Part 4</vt:lpstr>
      <vt:lpstr>Ethical Issues: can I «check» someone else’s system with no authorization?</vt:lpstr>
      <vt:lpstr>FAQ: Professional certifications</vt:lpstr>
      <vt:lpstr>Security guidelines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&amp; Security  An introduction</dc:title>
  <dc:creator>Giovambattista Ianni</dc:creator>
  <cp:lastModifiedBy>Giovambattista Ianni</cp:lastModifiedBy>
  <cp:revision>25</cp:revision>
  <dcterms:created xsi:type="dcterms:W3CDTF">2020-09-24T12:26:33Z</dcterms:created>
  <dcterms:modified xsi:type="dcterms:W3CDTF">2022-09-27T16:30:44Z</dcterms:modified>
</cp:coreProperties>
</file>

<file path=docProps/thumbnail.jpeg>
</file>